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7" r:id="rId2"/>
    <p:sldId id="309" r:id="rId3"/>
    <p:sldId id="299" r:id="rId4"/>
    <p:sldId id="260" r:id="rId5"/>
    <p:sldId id="261" r:id="rId6"/>
    <p:sldId id="262" r:id="rId7"/>
    <p:sldId id="263" r:id="rId8"/>
    <p:sldId id="264" r:id="rId9"/>
    <p:sldId id="265" r:id="rId10"/>
    <p:sldId id="310" r:id="rId11"/>
    <p:sldId id="267" r:id="rId12"/>
    <p:sldId id="268" r:id="rId13"/>
    <p:sldId id="305" r:id="rId14"/>
    <p:sldId id="270" r:id="rId15"/>
    <p:sldId id="271" r:id="rId16"/>
    <p:sldId id="272" r:id="rId17"/>
    <p:sldId id="306" r:id="rId18"/>
    <p:sldId id="274" r:id="rId19"/>
    <p:sldId id="307" r:id="rId20"/>
    <p:sldId id="276" r:id="rId21"/>
    <p:sldId id="277" r:id="rId22"/>
    <p:sldId id="278" r:id="rId23"/>
    <p:sldId id="308" r:id="rId24"/>
    <p:sldId id="280" r:id="rId25"/>
    <p:sldId id="301" r:id="rId26"/>
    <p:sldId id="282" r:id="rId27"/>
    <p:sldId id="283" r:id="rId28"/>
    <p:sldId id="284" r:id="rId29"/>
    <p:sldId id="285" r:id="rId30"/>
    <p:sldId id="286" r:id="rId31"/>
    <p:sldId id="287" r:id="rId32"/>
    <p:sldId id="313" r:id="rId33"/>
    <p:sldId id="314" r:id="rId34"/>
    <p:sldId id="315" r:id="rId35"/>
    <p:sldId id="298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80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05" autoAdjust="0"/>
    <p:restoredTop sz="94660"/>
  </p:normalViewPr>
  <p:slideViewPr>
    <p:cSldViewPr>
      <p:cViewPr>
        <p:scale>
          <a:sx n="100" d="100"/>
          <a:sy n="100" d="100"/>
        </p:scale>
        <p:origin x="-75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292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7C9D8-8277-49DA-859E-4D3680F38FA6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ED2A6-DE25-4FB4-BAD5-535FDFC57F2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A6C1A-41B0-4131-B19D-B804F043ED2E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A2A25-5AA9-499C-B9EC-20745A4B558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Ø"/>
              <a:defRPr sz="2800"/>
            </a:lvl1pPr>
            <a:lvl2pPr>
              <a:buFont typeface="Wingdings" pitchFamily="2" charset="2"/>
              <a:buChar char="p"/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rgbClr val="006600"/>
            </a:gs>
            <a:gs pos="50000">
              <a:schemeClr val="accent1">
                <a:tint val="44500"/>
                <a:satMod val="160000"/>
              </a:schemeClr>
            </a:gs>
            <a:gs pos="66000">
              <a:schemeClr val="accent1">
                <a:tint val="23500"/>
                <a:satMod val="160000"/>
                <a:alpha val="79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5E323-D255-4081-9BEA-01EE381F04A7}" type="datetimeFigureOut">
              <a:rPr lang="zh-CN" altLang="en-US" smtClean="0"/>
              <a:pPr/>
              <a:t>2009-3-26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699FB-EEA9-44D7-8680-3673E194D1C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微软雅黑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Ø"/>
        <a:defRPr sz="3200" kern="1200" baseline="0">
          <a:solidFill>
            <a:schemeClr val="tx1"/>
          </a:solidFill>
          <a:latin typeface="+mn-lt"/>
          <a:ea typeface="微软雅黑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+mn-lt"/>
          <a:ea typeface="微软雅黑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微软雅黑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+mn-lt"/>
          <a:ea typeface="微软雅黑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+mn-lt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gif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jangobook.com/" TargetMode="External"/><Relationship Id="rId2" Type="http://schemas.openxmlformats.org/officeDocument/2006/relationships/hyperlink" Target="http://www.djangoproject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inaxproject.com/" TargetMode="External"/><Relationship Id="rId4" Type="http://schemas.openxmlformats.org/officeDocument/2006/relationships/hyperlink" Target="http://www.djangopluggables.com/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altLang="zh-CN" smtClean="0"/>
              <a:t>Django Web Application Framework</a:t>
            </a:r>
            <a:endParaRPr lang="zh-CN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5143504" y="4500570"/>
            <a:ext cx="3571900" cy="128588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mtClean="0"/>
              <a:t>   </a:t>
            </a:r>
          </a:p>
          <a:p>
            <a:pPr lvl="2"/>
            <a:r>
              <a:rPr lang="en-US" altLang="zh-CN" smtClean="0"/>
              <a:t>zhixiong.hong</a:t>
            </a:r>
          </a:p>
          <a:p>
            <a:pPr lvl="2"/>
            <a:r>
              <a:rPr lang="en-US" altLang="zh-CN" smtClean="0"/>
              <a:t>2009.3.26</a:t>
            </a:r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Font typeface="Wingdings" pitchFamily="2" charset="2"/>
              <a:buChar char="ü"/>
            </a:pPr>
            <a:r>
              <a:rPr lang="en-US" smtClean="0"/>
              <a:t>Overview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>
                <a:solidFill>
                  <a:srgbClr val="FF0000"/>
                </a:solidFill>
              </a:rPr>
              <a:t>Architecture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Modules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Example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Links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err="1" smtClean="0"/>
              <a:t>Django</a:t>
            </a:r>
            <a:r>
              <a:rPr lang="en-US" altLang="zh-CN" smtClean="0"/>
              <a:t> as an </a:t>
            </a:r>
            <a:r>
              <a:rPr lang="en-US" altLang="zh-CN" err="1" smtClean="0"/>
              <a:t>MVC</a:t>
            </a:r>
            <a:r>
              <a:rPr lang="en-US" altLang="zh-CN" smtClean="0"/>
              <a:t> Design Pattern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altLang="zh-CN" sz="2800" err="1" smtClean="0"/>
              <a:t>MVT</a:t>
            </a:r>
            <a:r>
              <a:rPr lang="en-US" altLang="zh-CN" sz="2800" smtClean="0"/>
              <a:t> Architecture:</a:t>
            </a:r>
          </a:p>
          <a:p>
            <a:pPr lvl="1"/>
            <a:r>
              <a:rPr lang="en-US" altLang="zh-CN" smtClean="0"/>
              <a:t> Models</a:t>
            </a:r>
          </a:p>
          <a:p>
            <a:pPr lvl="1">
              <a:buNone/>
            </a:pPr>
            <a:r>
              <a:rPr lang="en-US" altLang="zh-CN" smtClean="0"/>
              <a:t>	 Describes your </a:t>
            </a:r>
            <a:r>
              <a:rPr lang="en-US" altLang="zh-CN" b="1" smtClean="0"/>
              <a:t>data</a:t>
            </a:r>
            <a:r>
              <a:rPr lang="en-US" altLang="zh-CN" smtClean="0"/>
              <a:t> structure/database schema</a:t>
            </a:r>
          </a:p>
          <a:p>
            <a:pPr lvl="1"/>
            <a:r>
              <a:rPr lang="en-US" altLang="zh-CN" smtClean="0"/>
              <a:t> Views</a:t>
            </a:r>
          </a:p>
          <a:p>
            <a:pPr lvl="1">
              <a:buNone/>
            </a:pPr>
            <a:r>
              <a:rPr lang="en-US" altLang="zh-CN" smtClean="0"/>
              <a:t>		Controls  </a:t>
            </a:r>
            <a:r>
              <a:rPr lang="en-US" altLang="zh-CN" b="1" smtClean="0"/>
              <a:t>what</a:t>
            </a:r>
            <a:r>
              <a:rPr lang="en-US" altLang="zh-CN" smtClean="0"/>
              <a:t> a user sees</a:t>
            </a:r>
          </a:p>
          <a:p>
            <a:pPr lvl="1"/>
            <a:r>
              <a:rPr lang="en-US" altLang="zh-CN" smtClean="0"/>
              <a:t> Templates</a:t>
            </a:r>
          </a:p>
          <a:p>
            <a:pPr lvl="1">
              <a:buNone/>
            </a:pPr>
            <a:r>
              <a:rPr lang="en-US" altLang="zh-CN" smtClean="0"/>
              <a:t>		</a:t>
            </a:r>
            <a:r>
              <a:rPr lang="en-US" altLang="zh-CN" b="1" smtClean="0"/>
              <a:t>How</a:t>
            </a:r>
            <a:r>
              <a:rPr lang="en-US" altLang="zh-CN" smtClean="0"/>
              <a:t> a user sees it</a:t>
            </a:r>
          </a:p>
          <a:p>
            <a:pPr lvl="1"/>
            <a:r>
              <a:rPr lang="en-US" altLang="zh-CN" smtClean="0"/>
              <a:t> Controller</a:t>
            </a:r>
          </a:p>
          <a:p>
            <a:pPr lvl="1">
              <a:buNone/>
            </a:pPr>
            <a:r>
              <a:rPr lang="en-US" altLang="zh-CN" smtClean="0"/>
              <a:t>		The </a:t>
            </a:r>
            <a:r>
              <a:rPr lang="en-US" altLang="zh-CN" err="1" smtClean="0"/>
              <a:t>Django</a:t>
            </a:r>
            <a:r>
              <a:rPr lang="en-US" altLang="zh-CN" smtClean="0"/>
              <a:t> Framework</a:t>
            </a:r>
          </a:p>
          <a:p>
            <a:pPr lvl="1">
              <a:buNone/>
            </a:pPr>
            <a:r>
              <a:rPr lang="en-US" altLang="zh-CN" smtClean="0"/>
              <a:t>		URL dispatcher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Architecture Diagram 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143108" y="5572140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DataBase</a:t>
            </a:r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143108" y="4643446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Model</a:t>
            </a:r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143108" y="3714752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2143108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Template</a:t>
            </a:r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714876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2143108" y="1857364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Brower</a:t>
            </a:r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5500694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5500694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下箭头 29"/>
          <p:cNvSpPr/>
          <p:nvPr/>
        </p:nvSpPr>
        <p:spPr>
          <a:xfrm flipV="1">
            <a:off x="2786050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下箭头 31"/>
          <p:cNvSpPr/>
          <p:nvPr/>
        </p:nvSpPr>
        <p:spPr>
          <a:xfrm flipV="1">
            <a:off x="2786050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下箭头 32"/>
          <p:cNvSpPr/>
          <p:nvPr/>
        </p:nvSpPr>
        <p:spPr>
          <a:xfrm flipV="1">
            <a:off x="2786050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 flipV="1">
            <a:off x="2786050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下箭头 18"/>
          <p:cNvSpPr/>
          <p:nvPr/>
        </p:nvSpPr>
        <p:spPr>
          <a:xfrm>
            <a:off x="5500694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下箭头 33"/>
          <p:cNvSpPr/>
          <p:nvPr/>
        </p:nvSpPr>
        <p:spPr>
          <a:xfrm>
            <a:off x="5500694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Model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143108" y="5572140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DataBase</a:t>
            </a:r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143108" y="4643446"/>
            <a:ext cx="4214842" cy="50006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Model</a:t>
            </a:r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143108" y="3714752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2143108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Template</a:t>
            </a:r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714876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2143108" y="1857364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Brower</a:t>
            </a:r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5500694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5500694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下箭头 29"/>
          <p:cNvSpPr/>
          <p:nvPr/>
        </p:nvSpPr>
        <p:spPr>
          <a:xfrm flipV="1">
            <a:off x="2786050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下箭头 31"/>
          <p:cNvSpPr/>
          <p:nvPr/>
        </p:nvSpPr>
        <p:spPr>
          <a:xfrm flipV="1">
            <a:off x="2786050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下箭头 32"/>
          <p:cNvSpPr/>
          <p:nvPr/>
        </p:nvSpPr>
        <p:spPr>
          <a:xfrm flipV="1">
            <a:off x="2786050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 flipV="1">
            <a:off x="2786050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下箭头 18"/>
          <p:cNvSpPr/>
          <p:nvPr/>
        </p:nvSpPr>
        <p:spPr>
          <a:xfrm>
            <a:off x="5500694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下箭头 33"/>
          <p:cNvSpPr/>
          <p:nvPr/>
        </p:nvSpPr>
        <p:spPr>
          <a:xfrm>
            <a:off x="5500694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Model Overview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mtClean="0"/>
              <a:t>SQL Free</a:t>
            </a:r>
          </a:p>
          <a:p>
            <a:pPr>
              <a:buNone/>
            </a:pPr>
            <a:r>
              <a:rPr lang="en-US" altLang="zh-CN" err="1" smtClean="0"/>
              <a:t>ORM</a:t>
            </a:r>
            <a:endParaRPr lang="en-US" altLang="zh-CN" smtClean="0"/>
          </a:p>
          <a:p>
            <a:pPr>
              <a:buNone/>
            </a:pPr>
            <a:r>
              <a:rPr lang="en-US" altLang="zh-CN" smtClean="0"/>
              <a:t>Relations</a:t>
            </a:r>
          </a:p>
          <a:p>
            <a:pPr>
              <a:buNone/>
            </a:pPr>
            <a:r>
              <a:rPr lang="en-US" altLang="zh-CN" smtClean="0"/>
              <a:t>API</a:t>
            </a:r>
            <a:endParaRPr lang="en-US" altLang="zh-CN"/>
          </a:p>
          <a:p>
            <a:endParaRPr lang="en-US" altLang="zh-CN" smtClean="0"/>
          </a:p>
        </p:txBody>
      </p:sp>
      <p:pic>
        <p:nvPicPr>
          <p:cNvPr id="3074" name="Picture 2" descr="C:\Documents and Settings\noding\桌面\mysql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071810"/>
            <a:ext cx="1785950" cy="932867"/>
          </a:xfrm>
          <a:prstGeom prst="rect">
            <a:avLst/>
          </a:prstGeom>
          <a:noFill/>
        </p:spPr>
      </p:pic>
      <p:pic>
        <p:nvPicPr>
          <p:cNvPr id="3076" name="Picture 4" descr="C:\Documents and Settings\noding\桌面\SQLite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4286256"/>
            <a:ext cx="2167444" cy="642942"/>
          </a:xfrm>
          <a:prstGeom prst="rect">
            <a:avLst/>
          </a:prstGeom>
          <a:noFill/>
        </p:spPr>
      </p:pic>
      <p:pic>
        <p:nvPicPr>
          <p:cNvPr id="3077" name="Picture 5" descr="C:\Documents and Settings\noding\桌面\Oracle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95960" y="5143512"/>
            <a:ext cx="2173325" cy="357190"/>
          </a:xfrm>
          <a:prstGeom prst="rect">
            <a:avLst/>
          </a:prstGeom>
          <a:noFill/>
        </p:spPr>
      </p:pic>
      <p:pic>
        <p:nvPicPr>
          <p:cNvPr id="3078" name="Picture 6" descr="C:\Documents and Settings\noding\桌面\hdr_left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2071678"/>
            <a:ext cx="219075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Model 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071538" y="1643050"/>
            <a:ext cx="6929486" cy="121444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class</a:t>
            </a:r>
            <a:r>
              <a:rPr lang="en-US" altLang="zh-CN" smtClean="0">
                <a:solidFill>
                  <a:srgbClr val="00B050"/>
                </a:solidFill>
              </a:rPr>
              <a:t> </a:t>
            </a:r>
            <a:r>
              <a:rPr lang="en-US" altLang="zh-CN" smtClean="0"/>
              <a:t>Category(</a:t>
            </a:r>
            <a:r>
              <a:rPr lang="en-US" altLang="zh-CN" err="1" smtClean="0">
                <a:solidFill>
                  <a:srgbClr val="00FF00"/>
                </a:solidFill>
              </a:rPr>
              <a:t>models.Model</a:t>
            </a:r>
            <a:r>
              <a:rPr lang="en-US" altLang="zh-CN" smtClean="0"/>
              <a:t>):</a:t>
            </a:r>
          </a:p>
          <a:p>
            <a:pPr lvl="1"/>
            <a:r>
              <a:rPr lang="en-US" altLang="zh-CN" smtClean="0"/>
              <a:t>name = </a:t>
            </a:r>
            <a:r>
              <a:rPr lang="en-US" altLang="zh-CN" err="1" smtClean="0"/>
              <a:t>models.CharField</a:t>
            </a:r>
            <a:r>
              <a:rPr lang="en-US" altLang="zh-CN" smtClean="0"/>
              <a:t>(</a:t>
            </a:r>
            <a:r>
              <a:rPr lang="en-US" altLang="zh-CN" err="1" smtClean="0"/>
              <a:t>max_length</a:t>
            </a:r>
            <a:r>
              <a:rPr lang="en-US" altLang="zh-CN" smtClean="0"/>
              <a:t>=200)</a:t>
            </a:r>
          </a:p>
          <a:p>
            <a:pPr lvl="1"/>
            <a:r>
              <a:rPr lang="en-US" altLang="zh-CN" smtClean="0"/>
              <a:t>slug = </a:t>
            </a:r>
            <a:r>
              <a:rPr lang="en-US" altLang="zh-CN" err="1" smtClean="0"/>
              <a:t>models.SlugField</a:t>
            </a:r>
            <a:r>
              <a:rPr lang="en-US" altLang="zh-CN" smtClean="0"/>
              <a:t>(unique=True)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71538" y="3214686"/>
            <a:ext cx="6929486" cy="19288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class</a:t>
            </a:r>
            <a:r>
              <a:rPr lang="en-US" altLang="zh-CN" smtClean="0"/>
              <a:t> Entry(</a:t>
            </a:r>
            <a:r>
              <a:rPr lang="en-US" altLang="zh-CN" err="1" smtClean="0">
                <a:solidFill>
                  <a:srgbClr val="00FF00"/>
                </a:solidFill>
              </a:rPr>
              <a:t>models.Model</a:t>
            </a:r>
            <a:r>
              <a:rPr lang="en-US" altLang="zh-CN" smtClean="0"/>
              <a:t>):</a:t>
            </a:r>
          </a:p>
          <a:p>
            <a:pPr lvl="1"/>
            <a:r>
              <a:rPr lang="en-US" altLang="zh-CN" smtClean="0"/>
              <a:t>title = </a:t>
            </a:r>
            <a:r>
              <a:rPr lang="en-US" altLang="zh-CN" err="1" smtClean="0"/>
              <a:t>models.CharField</a:t>
            </a:r>
            <a:r>
              <a:rPr lang="en-US" altLang="zh-CN" smtClean="0"/>
              <a:t>(</a:t>
            </a:r>
            <a:r>
              <a:rPr lang="en-US" altLang="zh-CN" err="1" smtClean="0"/>
              <a:t>max_length</a:t>
            </a:r>
            <a:r>
              <a:rPr lang="en-US" altLang="zh-CN" smtClean="0"/>
              <a:t>=200)</a:t>
            </a:r>
          </a:p>
          <a:p>
            <a:pPr lvl="1"/>
            <a:r>
              <a:rPr lang="en-US" altLang="zh-CN" smtClean="0"/>
              <a:t>slug = </a:t>
            </a:r>
            <a:r>
              <a:rPr lang="en-US" altLang="zh-CN" err="1" smtClean="0"/>
              <a:t>models.SlugField</a:t>
            </a:r>
            <a:r>
              <a:rPr lang="en-US" altLang="zh-CN" smtClean="0"/>
              <a:t>(unique=True)</a:t>
            </a:r>
          </a:p>
          <a:p>
            <a:pPr lvl="1"/>
            <a:r>
              <a:rPr lang="en-US" altLang="zh-CN" smtClean="0"/>
              <a:t>body = </a:t>
            </a:r>
            <a:r>
              <a:rPr lang="en-US" altLang="zh-CN" err="1" smtClean="0"/>
              <a:t>models.TextField</a:t>
            </a:r>
            <a:r>
              <a:rPr lang="en-US" altLang="zh-CN" smtClean="0"/>
              <a:t>()</a:t>
            </a:r>
          </a:p>
          <a:p>
            <a:pPr lvl="1"/>
            <a:r>
              <a:rPr lang="en-US" altLang="zh-CN" smtClean="0"/>
              <a:t>data = </a:t>
            </a:r>
            <a:r>
              <a:rPr lang="en-US" altLang="zh-CN" err="1" smtClean="0"/>
              <a:t>models.DateTimeField</a:t>
            </a:r>
            <a:r>
              <a:rPr lang="en-US" altLang="zh-CN" smtClean="0"/>
              <a:t>(default=</a:t>
            </a:r>
            <a:r>
              <a:rPr lang="en-US" altLang="zh-CN" err="1" smtClean="0"/>
              <a:t>datetime.now</a:t>
            </a:r>
            <a:r>
              <a:rPr lang="en-US" altLang="zh-CN" smtClean="0"/>
              <a:t>)</a:t>
            </a:r>
          </a:p>
          <a:p>
            <a:pPr lvl="1"/>
            <a:r>
              <a:rPr lang="en-US" altLang="zh-CN" smtClean="0"/>
              <a:t>categories = </a:t>
            </a:r>
            <a:r>
              <a:rPr lang="en-US" altLang="zh-CN" err="1" smtClean="0"/>
              <a:t>models.</a:t>
            </a:r>
            <a:r>
              <a:rPr lang="en-US" altLang="zh-CN" err="1" smtClean="0">
                <a:solidFill>
                  <a:srgbClr val="00FF00"/>
                </a:solidFill>
              </a:rPr>
              <a:t>ManyToManyField</a:t>
            </a:r>
            <a:r>
              <a:rPr lang="en-US" altLang="zh-CN" smtClean="0"/>
              <a:t>(Category)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071538" y="5429264"/>
            <a:ext cx="6929486" cy="3571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python </a:t>
            </a:r>
            <a:r>
              <a:rPr lang="en-US" altLang="zh-CN" err="1" smtClean="0">
                <a:solidFill>
                  <a:srgbClr val="00FF00"/>
                </a:solidFill>
              </a:rPr>
              <a:t>manage.py</a:t>
            </a:r>
            <a:r>
              <a:rPr lang="en-US" altLang="zh-CN" smtClean="0">
                <a:solidFill>
                  <a:srgbClr val="00FF00"/>
                </a:solidFill>
              </a:rPr>
              <a:t>    </a:t>
            </a:r>
            <a:r>
              <a:rPr lang="en-US" altLang="zh-CN" err="1" smtClean="0">
                <a:solidFill>
                  <a:srgbClr val="00FF00"/>
                </a:solidFill>
              </a:rPr>
              <a:t>syncdb</a:t>
            </a:r>
            <a:endParaRPr lang="zh-CN" altLang="en-US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Model  API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071538" y="1643050"/>
            <a:ext cx="7000924" cy="121444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/>
              <a:t>&gt;&gt;&gt; category = </a:t>
            </a:r>
            <a:r>
              <a:rPr lang="en-US" altLang="zh-CN" smtClean="0">
                <a:solidFill>
                  <a:srgbClr val="00FF00"/>
                </a:solidFill>
              </a:rPr>
              <a:t>Category(slug='django', name='Django')</a:t>
            </a:r>
          </a:p>
          <a:p>
            <a:r>
              <a:rPr lang="en-US" altLang="zh-CN" smtClean="0"/>
              <a:t>&gt;&gt;&gt; </a:t>
            </a:r>
            <a:r>
              <a:rPr lang="en-US" altLang="zh-CN" err="1" smtClean="0"/>
              <a:t>category.</a:t>
            </a:r>
            <a:r>
              <a:rPr lang="en-US" altLang="zh-CN" err="1" smtClean="0">
                <a:solidFill>
                  <a:srgbClr val="00FF00"/>
                </a:solidFill>
              </a:rPr>
              <a:t>save</a:t>
            </a:r>
            <a:r>
              <a:rPr lang="en-US" altLang="zh-CN" smtClean="0"/>
              <a:t>()</a:t>
            </a:r>
          </a:p>
          <a:p>
            <a:r>
              <a:rPr lang="en-US" altLang="zh-CN" smtClean="0"/>
              <a:t>&gt;&gt;&gt; print </a:t>
            </a:r>
            <a:r>
              <a:rPr lang="en-US" altLang="zh-CN" err="1" smtClean="0"/>
              <a:t>category.name</a:t>
            </a:r>
            <a:endParaRPr lang="en-US" altLang="zh-CN" smtClean="0"/>
          </a:p>
          <a:p>
            <a:r>
              <a:rPr lang="en-US" altLang="zh-CN" err="1" smtClean="0"/>
              <a:t>u'Django</a:t>
            </a:r>
            <a:r>
              <a:rPr lang="en-US" altLang="zh-CN" smtClean="0"/>
              <a:t>'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71538" y="3071810"/>
            <a:ext cx="7000924" cy="1143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/>
              <a:t>&gt;&gt;&gt; categories = </a:t>
            </a:r>
            <a:r>
              <a:rPr lang="en-US" altLang="zh-CN" err="1" smtClean="0"/>
              <a:t>Category.</a:t>
            </a:r>
            <a:r>
              <a:rPr lang="en-US" altLang="zh-CN" err="1" smtClean="0">
                <a:solidFill>
                  <a:srgbClr val="00FF00"/>
                </a:solidFill>
              </a:rPr>
              <a:t>objects.all</a:t>
            </a:r>
            <a:r>
              <a:rPr lang="en-US" altLang="zh-CN" smtClean="0"/>
              <a:t>()</a:t>
            </a:r>
          </a:p>
          <a:p>
            <a:r>
              <a:rPr lang="en-US" altLang="zh-CN" smtClean="0"/>
              <a:t>&gt;&gt;&gt; categories = </a:t>
            </a:r>
            <a:r>
              <a:rPr lang="en-US" altLang="zh-CN" err="1" smtClean="0"/>
              <a:t>Category.objects.</a:t>
            </a:r>
            <a:r>
              <a:rPr lang="en-US" altLang="zh-CN" err="1" smtClean="0">
                <a:solidFill>
                  <a:srgbClr val="00FF00"/>
                </a:solidFill>
              </a:rPr>
              <a:t>filter</a:t>
            </a:r>
            <a:r>
              <a:rPr lang="en-US" altLang="zh-CN" smtClean="0"/>
              <a:t>(slug='</a:t>
            </a:r>
            <a:r>
              <a:rPr lang="en-US" altLang="zh-CN" err="1" smtClean="0"/>
              <a:t>django</a:t>
            </a:r>
            <a:r>
              <a:rPr lang="en-US" altLang="zh-CN" smtClean="0"/>
              <a:t>')</a:t>
            </a:r>
          </a:p>
          <a:p>
            <a:r>
              <a:rPr lang="en-US" altLang="zh-CN" smtClean="0"/>
              <a:t>&gt;&gt;&gt; categories</a:t>
            </a:r>
          </a:p>
          <a:p>
            <a:r>
              <a:rPr lang="en-US" altLang="zh-CN" smtClean="0"/>
              <a:t>[&lt;Category: Category object&gt;]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071538" y="4429132"/>
            <a:ext cx="7000924" cy="150019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/>
              <a:t>&gt;&gt;&gt; entry = Entry(slug='welcome', title='Welcome', body='')</a:t>
            </a:r>
          </a:p>
          <a:p>
            <a:r>
              <a:rPr lang="en-US" altLang="zh-CN" smtClean="0"/>
              <a:t>&gt;&gt;&gt; </a:t>
            </a:r>
            <a:r>
              <a:rPr lang="en-US" altLang="zh-CN" err="1" smtClean="0"/>
              <a:t>entry.save</a:t>
            </a:r>
            <a:r>
              <a:rPr lang="en-US" altLang="zh-CN" smtClean="0"/>
              <a:t>()</a:t>
            </a:r>
          </a:p>
          <a:p>
            <a:r>
              <a:rPr lang="en-US" altLang="zh-CN" smtClean="0"/>
              <a:t>&gt;&gt;&gt; </a:t>
            </a:r>
            <a:r>
              <a:rPr lang="en-US" altLang="zh-CN" err="1" smtClean="0">
                <a:solidFill>
                  <a:srgbClr val="00FF00"/>
                </a:solidFill>
              </a:rPr>
              <a:t>entry.categories.add</a:t>
            </a:r>
            <a:r>
              <a:rPr lang="en-US" altLang="zh-CN" smtClean="0">
                <a:solidFill>
                  <a:srgbClr val="00FF00"/>
                </a:solidFill>
              </a:rPr>
              <a:t>( category[0] )</a:t>
            </a:r>
          </a:p>
          <a:p>
            <a:r>
              <a:rPr lang="en-US" altLang="zh-CN" smtClean="0"/>
              <a:t>&gt;&gt;&gt; print </a:t>
            </a:r>
            <a:r>
              <a:rPr lang="en-US" altLang="zh-CN" err="1" smtClean="0"/>
              <a:t>entry.categories.all</a:t>
            </a:r>
            <a:r>
              <a:rPr lang="en-US" altLang="zh-CN" smtClean="0"/>
              <a:t>()</a:t>
            </a:r>
          </a:p>
          <a:p>
            <a:r>
              <a:rPr lang="en-US" altLang="zh-CN" smtClean="0"/>
              <a:t>[&lt;Category: Category object&gt;]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143108" y="5572140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DataBase</a:t>
            </a:r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143108" y="4643446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Model</a:t>
            </a:r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143108" y="3714752"/>
            <a:ext cx="4214842" cy="50006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2143108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Template</a:t>
            </a:r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714876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2143108" y="1857364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Brower</a:t>
            </a:r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5500694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5500694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下箭头 29"/>
          <p:cNvSpPr/>
          <p:nvPr/>
        </p:nvSpPr>
        <p:spPr>
          <a:xfrm flipV="1">
            <a:off x="2786050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下箭头 31"/>
          <p:cNvSpPr/>
          <p:nvPr/>
        </p:nvSpPr>
        <p:spPr>
          <a:xfrm flipV="1">
            <a:off x="2786050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下箭头 32"/>
          <p:cNvSpPr/>
          <p:nvPr/>
        </p:nvSpPr>
        <p:spPr>
          <a:xfrm flipV="1">
            <a:off x="2786050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 flipV="1">
            <a:off x="2786050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下箭头 18"/>
          <p:cNvSpPr/>
          <p:nvPr/>
        </p:nvSpPr>
        <p:spPr>
          <a:xfrm>
            <a:off x="5500694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下箭头 33"/>
          <p:cNvSpPr/>
          <p:nvPr/>
        </p:nvSpPr>
        <p:spPr>
          <a:xfrm>
            <a:off x="5500694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CN" smtClean="0"/>
          </a:p>
        </p:txBody>
      </p:sp>
      <p:sp>
        <p:nvSpPr>
          <p:cNvPr id="4" name="矩形 3"/>
          <p:cNvSpPr/>
          <p:nvPr/>
        </p:nvSpPr>
        <p:spPr>
          <a:xfrm>
            <a:off x="1000100" y="2143116"/>
            <a:ext cx="7143800" cy="114300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def </a:t>
            </a:r>
            <a:r>
              <a:rPr lang="en-US" altLang="zh-CN" smtClean="0"/>
              <a:t> </a:t>
            </a:r>
            <a:r>
              <a:rPr lang="en-US" altLang="zh-CN" err="1" smtClean="0"/>
              <a:t>entry_list</a:t>
            </a:r>
            <a:r>
              <a:rPr lang="en-US" altLang="zh-CN" smtClean="0"/>
              <a:t>(</a:t>
            </a:r>
            <a:r>
              <a:rPr lang="en-US" altLang="zh-CN" smtClean="0">
                <a:solidFill>
                  <a:srgbClr val="00FF00"/>
                </a:solidFill>
              </a:rPr>
              <a:t>request</a:t>
            </a:r>
            <a:r>
              <a:rPr lang="en-US" altLang="zh-CN" smtClean="0"/>
              <a:t>):</a:t>
            </a:r>
          </a:p>
          <a:p>
            <a:pPr lvl="1"/>
            <a:r>
              <a:rPr lang="en-US" altLang="zh-CN" smtClean="0"/>
              <a:t>entries = </a:t>
            </a:r>
            <a:r>
              <a:rPr lang="en-US" altLang="zh-CN" err="1" smtClean="0"/>
              <a:t>Ebtry.objects.all</a:t>
            </a:r>
            <a:r>
              <a:rPr lang="en-US" altLang="zh-CN" smtClean="0"/>
              <a:t>()[:5]</a:t>
            </a:r>
          </a:p>
          <a:p>
            <a:pPr lvl="1"/>
            <a:r>
              <a:rPr lang="en-US" altLang="zh-CN" smtClean="0"/>
              <a:t>return </a:t>
            </a:r>
            <a:r>
              <a:rPr lang="en-US" altLang="zh-CN" err="1" smtClean="0"/>
              <a:t>render_to_response</a:t>
            </a:r>
            <a:r>
              <a:rPr lang="en-US" altLang="zh-CN" smtClean="0"/>
              <a:t>('</a:t>
            </a:r>
            <a:r>
              <a:rPr lang="en-US" altLang="zh-CN" err="1" smtClean="0">
                <a:solidFill>
                  <a:srgbClr val="00FF00"/>
                </a:solidFill>
              </a:rPr>
              <a:t>list.html</a:t>
            </a:r>
            <a:r>
              <a:rPr lang="en-US" altLang="zh-CN" smtClean="0"/>
              <a:t>', {'entries': entries})</a:t>
            </a:r>
          </a:p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00100" y="3786190"/>
            <a:ext cx="7143800" cy="121444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def</a:t>
            </a:r>
            <a:r>
              <a:rPr lang="en-US" altLang="zh-CN" smtClean="0"/>
              <a:t> </a:t>
            </a:r>
            <a:r>
              <a:rPr lang="en-US" altLang="zh-CN" err="1" smtClean="0"/>
              <a:t>entry_details</a:t>
            </a:r>
            <a:r>
              <a:rPr lang="en-US" altLang="zh-CN" smtClean="0"/>
              <a:t>(</a:t>
            </a:r>
            <a:r>
              <a:rPr lang="en-US" altLang="zh-CN" smtClean="0">
                <a:solidFill>
                  <a:srgbClr val="00FF00"/>
                </a:solidFill>
              </a:rPr>
              <a:t>request</a:t>
            </a:r>
            <a:r>
              <a:rPr lang="en-US" altLang="zh-CN" smtClean="0"/>
              <a:t>, slug):</a:t>
            </a:r>
          </a:p>
          <a:p>
            <a:pPr lvl="1"/>
            <a:r>
              <a:rPr lang="en-US" altLang="zh-CN" smtClean="0"/>
              <a:t>entry = </a:t>
            </a:r>
            <a:r>
              <a:rPr lang="en-US" altLang="zh-CN" err="1" smtClean="0">
                <a:solidFill>
                  <a:srgbClr val="00FF00"/>
                </a:solidFill>
              </a:rPr>
              <a:t>get_object_or_404</a:t>
            </a:r>
            <a:r>
              <a:rPr lang="en-US" altLang="zh-CN" smtClean="0">
                <a:solidFill>
                  <a:srgbClr val="00FF00"/>
                </a:solidFill>
              </a:rPr>
              <a:t>(Entry, slug = slug)</a:t>
            </a:r>
          </a:p>
          <a:p>
            <a:pPr lvl="1"/>
            <a:r>
              <a:rPr lang="en-US" altLang="zh-CN" smtClean="0"/>
              <a:t>return </a:t>
            </a:r>
            <a:r>
              <a:rPr lang="en-US" altLang="zh-CN" err="1" smtClean="0"/>
              <a:t>render_to_response</a:t>
            </a:r>
            <a:r>
              <a:rPr lang="en-US" altLang="zh-CN" smtClean="0"/>
              <a:t>('</a:t>
            </a:r>
            <a:r>
              <a:rPr lang="en-US" altLang="zh-CN" err="1" smtClean="0"/>
              <a:t>details.html</a:t>
            </a:r>
            <a:r>
              <a:rPr lang="en-US" altLang="zh-CN" smtClean="0"/>
              <a:t>', {'entry': entry})</a:t>
            </a:r>
            <a:endParaRPr lang="zh-CN" altLang="en-US" smtClean="0"/>
          </a:p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Template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143108" y="5572140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DataBase</a:t>
            </a:r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143108" y="4643446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Model</a:t>
            </a:r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143108" y="3714752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2143108" y="2786058"/>
            <a:ext cx="1643074" cy="50006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Template</a:t>
            </a:r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714876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2143108" y="1857364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Brower</a:t>
            </a:r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5500694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5500694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下箭头 29"/>
          <p:cNvSpPr/>
          <p:nvPr/>
        </p:nvSpPr>
        <p:spPr>
          <a:xfrm flipV="1">
            <a:off x="2786050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下箭头 31"/>
          <p:cNvSpPr/>
          <p:nvPr/>
        </p:nvSpPr>
        <p:spPr>
          <a:xfrm flipV="1">
            <a:off x="2786050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下箭头 32"/>
          <p:cNvSpPr/>
          <p:nvPr/>
        </p:nvSpPr>
        <p:spPr>
          <a:xfrm flipV="1">
            <a:off x="2786050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 flipV="1">
            <a:off x="2786050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下箭头 18"/>
          <p:cNvSpPr/>
          <p:nvPr/>
        </p:nvSpPr>
        <p:spPr>
          <a:xfrm>
            <a:off x="5500694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下箭头 33"/>
          <p:cNvSpPr/>
          <p:nvPr/>
        </p:nvSpPr>
        <p:spPr>
          <a:xfrm>
            <a:off x="5500694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Font typeface="Wingdings" pitchFamily="2" charset="2"/>
              <a:buChar char="ü"/>
            </a:pPr>
            <a:r>
              <a:rPr lang="en-US" smtClean="0"/>
              <a:t>Overview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Architecture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Modules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Example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Links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Template Syntax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{{ variables }}, {% tags %}, filters  </a:t>
            </a:r>
            <a:r>
              <a:rPr lang="en-US" altLang="zh-CN" sz="20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(list.html)</a:t>
            </a:r>
          </a:p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714348" y="2214554"/>
            <a:ext cx="7143800" cy="39290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/>
              <a:t>&lt;html&gt;</a:t>
            </a:r>
          </a:p>
          <a:p>
            <a:pPr lvl="1"/>
            <a:r>
              <a:rPr lang="en-US" altLang="zh-CN" smtClean="0"/>
              <a:t>&lt;head&gt;</a:t>
            </a:r>
          </a:p>
          <a:p>
            <a:pPr lvl="1"/>
            <a:r>
              <a:rPr lang="en-US" altLang="zh-CN" smtClean="0"/>
              <a:t>&lt;title&gt;My Blog&lt;/title&gt;</a:t>
            </a:r>
          </a:p>
          <a:p>
            <a:pPr lvl="1"/>
            <a:r>
              <a:rPr lang="en-US" altLang="zh-CN" smtClean="0"/>
              <a:t>&lt;/head&gt;</a:t>
            </a:r>
          </a:p>
          <a:p>
            <a:pPr lvl="1"/>
            <a:r>
              <a:rPr lang="en-US" altLang="zh-CN" smtClean="0"/>
              <a:t>&lt;body&gt;</a:t>
            </a:r>
          </a:p>
          <a:p>
            <a:pPr lvl="1"/>
            <a:r>
              <a:rPr lang="en-US" altLang="zh-CN" smtClean="0"/>
              <a:t>{% </a:t>
            </a:r>
            <a:r>
              <a:rPr lang="en-US" altLang="zh-CN" smtClean="0">
                <a:solidFill>
                  <a:srgbClr val="00FF00"/>
                </a:solidFill>
              </a:rPr>
              <a:t>for</a:t>
            </a:r>
            <a:r>
              <a:rPr lang="en-US" altLang="zh-CN" smtClean="0"/>
              <a:t> entry in entries %}</a:t>
            </a:r>
          </a:p>
          <a:p>
            <a:pPr lvl="1"/>
            <a:r>
              <a:rPr lang="en-US" altLang="zh-CN" smtClean="0"/>
              <a:t>&lt;</a:t>
            </a:r>
            <a:r>
              <a:rPr lang="en-US" altLang="zh-CN" err="1" smtClean="0"/>
              <a:t>h1</a:t>
            </a:r>
            <a:r>
              <a:rPr lang="en-US" altLang="zh-CN" smtClean="0"/>
              <a:t>&gt;{{ </a:t>
            </a:r>
            <a:r>
              <a:rPr lang="en-US" altLang="zh-CN" err="1" smtClean="0">
                <a:solidFill>
                  <a:srgbClr val="00FF00"/>
                </a:solidFill>
              </a:rPr>
              <a:t>entry.title|upper</a:t>
            </a:r>
            <a:r>
              <a:rPr lang="en-US" altLang="zh-CN" smtClean="0"/>
              <a:t> }}&lt;/</a:t>
            </a:r>
            <a:r>
              <a:rPr lang="en-US" altLang="zh-CN" err="1" smtClean="0"/>
              <a:t>h1</a:t>
            </a:r>
            <a:r>
              <a:rPr lang="en-US" altLang="zh-CN" smtClean="0"/>
              <a:t>&gt;</a:t>
            </a:r>
          </a:p>
          <a:p>
            <a:pPr lvl="1"/>
            <a:r>
              <a:rPr lang="en-US" altLang="zh-CN" smtClean="0">
                <a:solidFill>
                  <a:srgbClr val="00FF00"/>
                </a:solidFill>
              </a:rPr>
              <a:t>{{ </a:t>
            </a:r>
            <a:r>
              <a:rPr lang="en-US" altLang="zh-CN" err="1" smtClean="0">
                <a:solidFill>
                  <a:srgbClr val="00FF00"/>
                </a:solidFill>
              </a:rPr>
              <a:t>entry.body</a:t>
            </a:r>
            <a:r>
              <a:rPr lang="en-US" altLang="zh-CN" smtClean="0">
                <a:solidFill>
                  <a:srgbClr val="00FF00"/>
                </a:solidFill>
              </a:rPr>
              <a:t> }}&lt;</a:t>
            </a:r>
            <a:r>
              <a:rPr lang="en-US" altLang="zh-CN" err="1" smtClean="0"/>
              <a:t>br</a:t>
            </a:r>
            <a:r>
              <a:rPr lang="en-US" altLang="zh-CN" smtClean="0"/>
              <a:t>/&gt;</a:t>
            </a:r>
          </a:p>
          <a:p>
            <a:pPr lvl="1"/>
            <a:r>
              <a:rPr lang="en-US" altLang="zh-CN" smtClean="0"/>
              <a:t>Published {{ </a:t>
            </a:r>
            <a:r>
              <a:rPr lang="en-US" altLang="zh-CN" err="1" smtClean="0">
                <a:solidFill>
                  <a:srgbClr val="00FF00"/>
                </a:solidFill>
              </a:rPr>
              <a:t>entry.data|date</a:t>
            </a:r>
            <a:r>
              <a:rPr lang="en-US" altLang="zh-CN" smtClean="0">
                <a:solidFill>
                  <a:srgbClr val="00FF00"/>
                </a:solidFill>
              </a:rPr>
              <a:t>:"d F Y" </a:t>
            </a:r>
            <a:r>
              <a:rPr lang="en-US" altLang="zh-CN" smtClean="0"/>
              <a:t>}},</a:t>
            </a:r>
          </a:p>
          <a:p>
            <a:pPr lvl="1"/>
            <a:r>
              <a:rPr lang="en-US" altLang="zh-CN" smtClean="0"/>
              <a:t>&lt;a </a:t>
            </a:r>
            <a:r>
              <a:rPr lang="en-US" altLang="zh-CN" err="1" smtClean="0"/>
              <a:t>href</a:t>
            </a:r>
            <a:r>
              <a:rPr lang="en-US" altLang="zh-CN" smtClean="0"/>
              <a:t>=”{{ </a:t>
            </a:r>
            <a:r>
              <a:rPr lang="en-US" altLang="zh-CN" err="1" smtClean="0"/>
              <a:t>entry.get_absolute_url</a:t>
            </a:r>
            <a:r>
              <a:rPr lang="en-US" altLang="zh-CN" smtClean="0"/>
              <a:t> }}”&gt;link&lt;/a&gt;.</a:t>
            </a:r>
          </a:p>
          <a:p>
            <a:pPr lvl="1"/>
            <a:r>
              <a:rPr lang="en-US" altLang="zh-CN" smtClean="0">
                <a:solidFill>
                  <a:srgbClr val="00FF00"/>
                </a:solidFill>
              </a:rPr>
              <a:t>{% </a:t>
            </a:r>
            <a:r>
              <a:rPr lang="en-US" altLang="zh-CN" err="1" smtClean="0">
                <a:solidFill>
                  <a:srgbClr val="00FF00"/>
                </a:solidFill>
              </a:rPr>
              <a:t>endfor</a:t>
            </a:r>
            <a:r>
              <a:rPr lang="en-US" altLang="zh-CN" smtClean="0">
                <a:solidFill>
                  <a:srgbClr val="00FF00"/>
                </a:solidFill>
              </a:rPr>
              <a:t> %}</a:t>
            </a:r>
          </a:p>
          <a:p>
            <a:pPr lvl="1"/>
            <a:r>
              <a:rPr lang="en-US" altLang="zh-CN" smtClean="0"/>
              <a:t>&lt;/body&gt;</a:t>
            </a:r>
          </a:p>
          <a:p>
            <a:r>
              <a:rPr lang="en-US" altLang="zh-CN" smtClean="0"/>
              <a:t>&lt;/html&gt;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en-US" altLang="zh-CN" smtClean="0"/>
              <a:t>Tag and Filter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Build in Filters and Tags</a:t>
            </a:r>
          </a:p>
          <a:p>
            <a:r>
              <a:rPr lang="en-US" altLang="zh-CN" smtClean="0"/>
              <a:t>Custom tag and filter libraries</a:t>
            </a:r>
          </a:p>
          <a:p>
            <a:pPr lvl="1">
              <a:buNone/>
            </a:pPr>
            <a:r>
              <a:rPr lang="en-US" altLang="zh-CN"/>
              <a:t>P</a:t>
            </a:r>
            <a:r>
              <a:rPr lang="en-US" altLang="zh-CN" smtClean="0"/>
              <a:t>ut logic in tags</a:t>
            </a:r>
          </a:p>
        </p:txBody>
      </p:sp>
      <p:sp>
        <p:nvSpPr>
          <p:cNvPr id="4" name="矩形 3"/>
          <p:cNvSpPr/>
          <p:nvPr/>
        </p:nvSpPr>
        <p:spPr>
          <a:xfrm>
            <a:off x="785786" y="3000372"/>
            <a:ext cx="6858048" cy="307183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{% load comments %}</a:t>
            </a:r>
          </a:p>
          <a:p>
            <a:r>
              <a:rPr lang="en-US" altLang="zh-CN" smtClean="0"/>
              <a:t>&lt;</a:t>
            </a:r>
            <a:r>
              <a:rPr lang="en-US" altLang="zh-CN" err="1" smtClean="0"/>
              <a:t>h1</a:t>
            </a:r>
            <a:r>
              <a:rPr lang="en-US" altLang="zh-CN" smtClean="0"/>
              <a:t>&gt;{{ </a:t>
            </a:r>
            <a:r>
              <a:rPr lang="en-US" altLang="zh-CN" err="1" smtClean="0"/>
              <a:t>entry.title|upper</a:t>
            </a:r>
            <a:r>
              <a:rPr lang="en-US" altLang="zh-CN" smtClean="0"/>
              <a:t> }}&lt;/</a:t>
            </a:r>
            <a:r>
              <a:rPr lang="en-US" altLang="zh-CN" err="1" smtClean="0"/>
              <a:t>h1</a:t>
            </a:r>
            <a:r>
              <a:rPr lang="en-US" altLang="zh-CN" smtClean="0"/>
              <a:t>&gt;</a:t>
            </a:r>
          </a:p>
          <a:p>
            <a:r>
              <a:rPr lang="en-US" altLang="zh-CN" smtClean="0"/>
              <a:t>{{ </a:t>
            </a:r>
            <a:r>
              <a:rPr lang="en-US" altLang="zh-CN" err="1" smtClean="0"/>
              <a:t>entry.body</a:t>
            </a:r>
            <a:r>
              <a:rPr lang="en-US" altLang="zh-CN" smtClean="0"/>
              <a:t> }}&lt;</a:t>
            </a:r>
            <a:r>
              <a:rPr lang="en-US" altLang="zh-CN" err="1" smtClean="0"/>
              <a:t>br</a:t>
            </a:r>
            <a:r>
              <a:rPr lang="en-US" altLang="zh-CN" smtClean="0"/>
              <a:t>/&gt;</a:t>
            </a:r>
          </a:p>
          <a:p>
            <a:r>
              <a:rPr lang="en-US" altLang="zh-CN" smtClean="0"/>
              <a:t>Published {{ </a:t>
            </a:r>
            <a:r>
              <a:rPr lang="en-US" altLang="zh-CN" err="1" smtClean="0"/>
              <a:t>entry.data|date</a:t>
            </a:r>
            <a:r>
              <a:rPr lang="en-US" altLang="zh-CN" smtClean="0"/>
              <a:t>:"d F Y" }},</a:t>
            </a:r>
          </a:p>
          <a:p>
            <a:r>
              <a:rPr lang="en-US" altLang="zh-CN" smtClean="0"/>
              <a:t>&lt;a </a:t>
            </a:r>
            <a:r>
              <a:rPr lang="en-US" altLang="zh-CN" err="1" smtClean="0"/>
              <a:t>href</a:t>
            </a:r>
            <a:r>
              <a:rPr lang="en-US" altLang="zh-CN" smtClean="0"/>
              <a:t>=”{{ </a:t>
            </a:r>
            <a:r>
              <a:rPr lang="en-US" altLang="zh-CN" err="1" smtClean="0"/>
              <a:t>entry.get_absolute_url</a:t>
            </a:r>
            <a:r>
              <a:rPr lang="en-US" altLang="zh-CN" smtClean="0"/>
              <a:t> }}”&gt;link&lt;/a&gt;.</a:t>
            </a:r>
          </a:p>
          <a:p>
            <a:r>
              <a:rPr lang="en-US" altLang="zh-CN" smtClean="0"/>
              <a:t>&lt;</a:t>
            </a:r>
            <a:r>
              <a:rPr lang="en-US" altLang="zh-CN" err="1" smtClean="0"/>
              <a:t>h3</a:t>
            </a:r>
            <a:r>
              <a:rPr lang="en-US" altLang="zh-CN" smtClean="0"/>
              <a:t>&gt;</a:t>
            </a:r>
            <a:r>
              <a:rPr lang="zh-CN" altLang="en-US" smtClean="0"/>
              <a:t>评论</a:t>
            </a:r>
            <a:r>
              <a:rPr lang="en-US" altLang="zh-CN" smtClean="0"/>
              <a:t>: &lt;/</a:t>
            </a:r>
            <a:r>
              <a:rPr lang="en-US" altLang="zh-CN" err="1" smtClean="0"/>
              <a:t>h3</a:t>
            </a:r>
            <a:r>
              <a:rPr lang="en-US" altLang="zh-CN" smtClean="0"/>
              <a:t>&gt;</a:t>
            </a:r>
          </a:p>
          <a:p>
            <a:r>
              <a:rPr lang="en-US" smtClean="0">
                <a:solidFill>
                  <a:srgbClr val="00FF00"/>
                </a:solidFill>
              </a:rPr>
              <a:t>{% </a:t>
            </a:r>
            <a:r>
              <a:rPr lang="en-US" err="1" smtClean="0">
                <a:solidFill>
                  <a:srgbClr val="00FF00"/>
                </a:solidFill>
              </a:rPr>
              <a:t>get_comment_list</a:t>
            </a:r>
            <a:r>
              <a:rPr lang="en-US" smtClean="0">
                <a:solidFill>
                  <a:srgbClr val="00FF00"/>
                </a:solidFill>
              </a:rPr>
              <a:t> for entry as </a:t>
            </a:r>
            <a:r>
              <a:rPr lang="en-US" err="1" smtClean="0">
                <a:solidFill>
                  <a:srgbClr val="00FF00"/>
                </a:solidFill>
              </a:rPr>
              <a:t>comment_list</a:t>
            </a:r>
            <a:r>
              <a:rPr lang="en-US" smtClean="0">
                <a:solidFill>
                  <a:srgbClr val="00FF00"/>
                </a:solidFill>
              </a:rPr>
              <a:t> %} </a:t>
            </a:r>
          </a:p>
          <a:p>
            <a:r>
              <a:rPr lang="en-US" smtClean="0"/>
              <a:t>{% for comment in </a:t>
            </a:r>
            <a:r>
              <a:rPr lang="en-US" err="1" smtClean="0"/>
              <a:t>comment_list</a:t>
            </a:r>
            <a:r>
              <a:rPr lang="en-US" smtClean="0"/>
              <a:t> %} </a:t>
            </a:r>
          </a:p>
          <a:p>
            <a:pPr lvl="1"/>
            <a:r>
              <a:rPr lang="en-US" smtClean="0"/>
              <a:t>{{  </a:t>
            </a:r>
            <a:r>
              <a:rPr lang="en-US" err="1" smtClean="0"/>
              <a:t>comment.content</a:t>
            </a:r>
            <a:r>
              <a:rPr lang="en-US" smtClean="0"/>
              <a:t> }}</a:t>
            </a:r>
          </a:p>
          <a:p>
            <a:r>
              <a:rPr lang="en-US" smtClean="0"/>
              <a:t>{% </a:t>
            </a:r>
            <a:r>
              <a:rPr lang="en-US" err="1" smtClean="0"/>
              <a:t>endfor</a:t>
            </a:r>
            <a:r>
              <a:rPr lang="en-US" smtClean="0"/>
              <a:t> %}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Template Inheritance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20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base.html  </a:t>
            </a:r>
            <a:r>
              <a:rPr lang="en-US" altLang="zh-CN" smtClean="0"/>
              <a:t>       		          </a:t>
            </a:r>
            <a:r>
              <a:rPr lang="en-US" altLang="zh-CN" sz="20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index.html</a:t>
            </a:r>
            <a:endParaRPr lang="zh-CN" altLang="en-US" sz="2000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00100" y="2214554"/>
            <a:ext cx="3214710" cy="33575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/>
              <a:t>&lt;html&gt;</a:t>
            </a:r>
          </a:p>
          <a:p>
            <a:pPr lvl="1"/>
            <a:r>
              <a:rPr lang="en-US" altLang="zh-CN" smtClean="0"/>
              <a:t>&lt;head&gt;</a:t>
            </a:r>
          </a:p>
          <a:p>
            <a:pPr lvl="1"/>
            <a:r>
              <a:rPr lang="en-US" altLang="zh-CN" smtClean="0"/>
              <a:t>&lt;title&gt;</a:t>
            </a:r>
          </a:p>
          <a:p>
            <a:pPr lvl="2"/>
            <a:r>
              <a:rPr lang="en-US" altLang="zh-CN" smtClean="0">
                <a:solidFill>
                  <a:srgbClr val="00FF00"/>
                </a:solidFill>
              </a:rPr>
              <a:t>{% block title %}</a:t>
            </a:r>
          </a:p>
          <a:p>
            <a:pPr lvl="2"/>
            <a:r>
              <a:rPr lang="en-US" altLang="zh-CN" smtClean="0">
                <a:solidFill>
                  <a:srgbClr val="00FF00"/>
                </a:solidFill>
              </a:rPr>
              <a:t>{% </a:t>
            </a:r>
            <a:r>
              <a:rPr lang="en-US" altLang="zh-CN" err="1" smtClean="0">
                <a:solidFill>
                  <a:srgbClr val="00FF00"/>
                </a:solidFill>
              </a:rPr>
              <a:t>endblock</a:t>
            </a:r>
            <a:r>
              <a:rPr lang="en-US" altLang="zh-CN" smtClean="0">
                <a:solidFill>
                  <a:srgbClr val="00FF00"/>
                </a:solidFill>
              </a:rPr>
              <a:t> %}</a:t>
            </a:r>
          </a:p>
          <a:p>
            <a:pPr lvl="1"/>
            <a:r>
              <a:rPr lang="en-US" altLang="zh-CN" smtClean="0"/>
              <a:t>&lt;/title&gt;</a:t>
            </a:r>
          </a:p>
          <a:p>
            <a:pPr lvl="1"/>
            <a:r>
              <a:rPr lang="en-US" altLang="zh-CN" smtClean="0"/>
              <a:t>&lt;/head&gt;</a:t>
            </a:r>
          </a:p>
          <a:p>
            <a:pPr lvl="1"/>
            <a:r>
              <a:rPr lang="en-US" altLang="zh-CN" smtClean="0"/>
              <a:t>&lt;body&gt;</a:t>
            </a:r>
          </a:p>
          <a:p>
            <a:pPr lvl="2"/>
            <a:r>
              <a:rPr lang="en-US" altLang="zh-CN" smtClean="0">
                <a:solidFill>
                  <a:srgbClr val="00FF00"/>
                </a:solidFill>
              </a:rPr>
              <a:t>{% block body %}</a:t>
            </a:r>
          </a:p>
          <a:p>
            <a:pPr lvl="2"/>
            <a:r>
              <a:rPr lang="en-US" altLang="zh-CN" smtClean="0">
                <a:solidFill>
                  <a:srgbClr val="00FF00"/>
                </a:solidFill>
              </a:rPr>
              <a:t>{% </a:t>
            </a:r>
            <a:r>
              <a:rPr lang="en-US" altLang="zh-CN" err="1" smtClean="0">
                <a:solidFill>
                  <a:srgbClr val="00FF00"/>
                </a:solidFill>
              </a:rPr>
              <a:t>endblock</a:t>
            </a:r>
            <a:r>
              <a:rPr lang="en-US" altLang="zh-CN" smtClean="0">
                <a:solidFill>
                  <a:srgbClr val="00FF00"/>
                </a:solidFill>
              </a:rPr>
              <a:t> %}</a:t>
            </a:r>
          </a:p>
          <a:p>
            <a:pPr lvl="1"/>
            <a:r>
              <a:rPr lang="en-US" altLang="zh-CN" smtClean="0"/>
              <a:t>&lt;/body&gt;</a:t>
            </a:r>
          </a:p>
          <a:p>
            <a:r>
              <a:rPr lang="en-US" altLang="zh-CN" smtClean="0"/>
              <a:t>&lt;/html&gt;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4929190" y="2214554"/>
            <a:ext cx="3071834" cy="33575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{% extend “base.html” %}</a:t>
            </a:r>
          </a:p>
          <a:p>
            <a:r>
              <a:rPr lang="en-US" altLang="zh-CN" smtClean="0"/>
              <a:t>{% block title %}</a:t>
            </a:r>
          </a:p>
          <a:p>
            <a:pPr lvl="1"/>
            <a:r>
              <a:rPr lang="en-US" altLang="zh-CN" smtClean="0"/>
              <a:t>Main page</a:t>
            </a:r>
          </a:p>
          <a:p>
            <a:r>
              <a:rPr lang="en-US" altLang="zh-CN" smtClean="0"/>
              <a:t>{% </a:t>
            </a:r>
            <a:r>
              <a:rPr lang="en-US" altLang="zh-CN" err="1" smtClean="0"/>
              <a:t>endblock</a:t>
            </a:r>
            <a:r>
              <a:rPr lang="en-US" altLang="zh-CN" smtClean="0"/>
              <a:t> %}</a:t>
            </a:r>
          </a:p>
          <a:p>
            <a:r>
              <a:rPr lang="en-US" altLang="zh-CN" smtClean="0"/>
              <a:t>{% block body %}</a:t>
            </a:r>
          </a:p>
          <a:p>
            <a:pPr lvl="1"/>
            <a:r>
              <a:rPr lang="en-US" altLang="zh-CN" smtClean="0"/>
              <a:t>Content</a:t>
            </a:r>
          </a:p>
          <a:p>
            <a:r>
              <a:rPr lang="en-US" altLang="zh-CN" smtClean="0"/>
              <a:t>{% </a:t>
            </a:r>
            <a:r>
              <a:rPr lang="en-US" altLang="zh-CN" err="1" smtClean="0"/>
              <a:t>endblock</a:t>
            </a:r>
            <a:r>
              <a:rPr lang="en-US" altLang="zh-CN" smtClean="0"/>
              <a:t> %}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143108" y="5572140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DataBase</a:t>
            </a:r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143108" y="4643446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Model</a:t>
            </a:r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2143108" y="3714752"/>
            <a:ext cx="4214842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View</a:t>
            </a:r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2143108" y="2786058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Template</a:t>
            </a:r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714876" y="2786058"/>
            <a:ext cx="1643074" cy="50006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2143108" y="1857364"/>
            <a:ext cx="4214842" cy="50006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Brower</a:t>
            </a:r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5500694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5500694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下箭头 29"/>
          <p:cNvSpPr/>
          <p:nvPr/>
        </p:nvSpPr>
        <p:spPr>
          <a:xfrm flipV="1">
            <a:off x="2786050" y="4286256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下箭头 31"/>
          <p:cNvSpPr/>
          <p:nvPr/>
        </p:nvSpPr>
        <p:spPr>
          <a:xfrm flipV="1">
            <a:off x="2786050" y="3357562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下箭头 32"/>
          <p:cNvSpPr/>
          <p:nvPr/>
        </p:nvSpPr>
        <p:spPr>
          <a:xfrm flipV="1">
            <a:off x="2786050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 flipV="1">
            <a:off x="2786050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下箭头 18"/>
          <p:cNvSpPr/>
          <p:nvPr/>
        </p:nvSpPr>
        <p:spPr>
          <a:xfrm>
            <a:off x="5500694" y="2428868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下箭头 33"/>
          <p:cNvSpPr/>
          <p:nvPr/>
        </p:nvSpPr>
        <p:spPr>
          <a:xfrm>
            <a:off x="5500694" y="5214950"/>
            <a:ext cx="214314" cy="285752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URL Dispatcher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071538" y="2000240"/>
            <a:ext cx="6929486" cy="40005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err="1" smtClean="0"/>
              <a:t>urlpatterns</a:t>
            </a:r>
            <a:r>
              <a:rPr lang="en-US" smtClean="0"/>
              <a:t> = </a:t>
            </a:r>
            <a:r>
              <a:rPr lang="en-US" smtClean="0">
                <a:solidFill>
                  <a:srgbClr val="00FF00"/>
                </a:solidFill>
              </a:rPr>
              <a:t>patterns</a:t>
            </a:r>
            <a:r>
              <a:rPr lang="en-US" smtClean="0"/>
              <a:t>('', </a:t>
            </a:r>
          </a:p>
          <a:p>
            <a:r>
              <a:rPr lang="en-US" smtClean="0"/>
              <a:t>#http://jianghu.leyubox.com/articles/     </a:t>
            </a:r>
          </a:p>
          <a:p>
            <a:r>
              <a:rPr lang="en-US" smtClean="0"/>
              <a:t>((r'</a:t>
            </a:r>
            <a:r>
              <a:rPr lang="en-US" smtClean="0">
                <a:solidFill>
                  <a:srgbClr val="00FF00"/>
                </a:solidFill>
              </a:rPr>
              <a:t>^articles/$</a:t>
            </a:r>
            <a:r>
              <a:rPr lang="en-US" smtClean="0"/>
              <a:t>', ‘</a:t>
            </a:r>
            <a:r>
              <a:rPr lang="en-US" smtClean="0">
                <a:solidFill>
                  <a:srgbClr val="00FF00"/>
                </a:solidFill>
              </a:rPr>
              <a:t>article.views.index</a:t>
            </a:r>
            <a:r>
              <a:rPr lang="en-US" smtClean="0"/>
              <a:t>'), )</a:t>
            </a:r>
          </a:p>
          <a:p>
            <a:endParaRPr lang="en-US" smtClean="0"/>
          </a:p>
          <a:p>
            <a:r>
              <a:rPr lang="en-US" smtClean="0"/>
              <a:t>#http</a:t>
            </a:r>
            <a:r>
              <a:rPr lang="en-US" err="1" smtClean="0"/>
              <a:t>://jianghu.leyubox.com/articles/</a:t>
            </a:r>
            <a:r>
              <a:rPr lang="en-US" err="1" smtClean="0">
                <a:solidFill>
                  <a:srgbClr val="00FF00"/>
                </a:solidFill>
              </a:rPr>
              <a:t>2003/</a:t>
            </a:r>
            <a:r>
              <a:rPr lang="en-US" smtClean="0">
                <a:solidFill>
                  <a:srgbClr val="00FF00"/>
                </a:solidFill>
              </a:rPr>
              <a:t> </a:t>
            </a:r>
          </a:p>
          <a:p>
            <a:r>
              <a:rPr lang="en-US" smtClean="0"/>
              <a:t>(</a:t>
            </a:r>
            <a:r>
              <a:rPr lang="en-US" err="1" smtClean="0"/>
              <a:t>r'</a:t>
            </a:r>
            <a:r>
              <a:rPr lang="en-US" err="1" smtClean="0">
                <a:solidFill>
                  <a:srgbClr val="00FF00"/>
                </a:solidFill>
              </a:rPr>
              <a:t>^articles</a:t>
            </a:r>
            <a:r>
              <a:rPr lang="en-US" smtClean="0">
                <a:solidFill>
                  <a:srgbClr val="00FF00"/>
                </a:solidFill>
              </a:rPr>
              <a:t>/(?P&lt;year&gt;\d{4})/$</a:t>
            </a:r>
            <a:r>
              <a:rPr lang="en-US" smtClean="0"/>
              <a:t>', ‘</a:t>
            </a:r>
            <a:r>
              <a:rPr lang="en-US" smtClean="0">
                <a:solidFill>
                  <a:srgbClr val="00FF00"/>
                </a:solidFill>
              </a:rPr>
              <a:t>article.views.year_archive</a:t>
            </a:r>
            <a:r>
              <a:rPr lang="en-US" smtClean="0"/>
              <a:t>'), </a:t>
            </a:r>
          </a:p>
          <a:p>
            <a:endParaRPr lang="en-US" smtClean="0"/>
          </a:p>
          <a:p>
            <a:r>
              <a:rPr lang="en-US" smtClean="0"/>
              <a:t># </a:t>
            </a:r>
            <a:r>
              <a:rPr lang="en-US" err="1" smtClean="0"/>
              <a:t>http://jianghu.leyubox.com/articles/2003/</a:t>
            </a:r>
            <a:r>
              <a:rPr lang="en-US" smtClean="0"/>
              <a:t> 12/</a:t>
            </a:r>
          </a:p>
          <a:p>
            <a:r>
              <a:rPr lang="en-US" smtClean="0"/>
              <a:t>(</a:t>
            </a:r>
            <a:r>
              <a:rPr lang="en-US" err="1" smtClean="0"/>
              <a:t>r'^articles</a:t>
            </a:r>
            <a:r>
              <a:rPr lang="en-US" smtClean="0"/>
              <a:t>/(?P&lt;year&gt;\d{4})/(?P&lt;month&gt;\d{2})/$', </a:t>
            </a:r>
          </a:p>
          <a:p>
            <a:r>
              <a:rPr lang="en-US" smtClean="0"/>
              <a:t>'article.views.month_archive'), </a:t>
            </a:r>
          </a:p>
          <a:p>
            <a:endParaRPr lang="en-US" smtClean="0"/>
          </a:p>
          <a:p>
            <a:r>
              <a:rPr lang="en-US" smtClean="0"/>
              <a:t># http://jianghu.leyubox.com/articles/2003/ 12/3</a:t>
            </a:r>
          </a:p>
          <a:p>
            <a:r>
              <a:rPr lang="en-US" smtClean="0"/>
              <a:t>(</a:t>
            </a:r>
            <a:r>
              <a:rPr lang="en-US" err="1" smtClean="0"/>
              <a:t>r'^articles</a:t>
            </a:r>
            <a:r>
              <a:rPr lang="en-US" smtClean="0"/>
              <a:t>/(?P&lt;year&gt;\d{4})/(?P&lt;month&gt;\d{2})/(?P&lt;day&gt;\d+)/$', 'article..</a:t>
            </a:r>
            <a:r>
              <a:rPr lang="en-US" err="1" smtClean="0"/>
              <a:t>views.article_detail</a:t>
            </a:r>
            <a:r>
              <a:rPr lang="en-US" smtClean="0"/>
              <a:t>'), ) 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Font typeface="Wingdings" pitchFamily="2" charset="2"/>
              <a:buChar char="ü"/>
            </a:pPr>
            <a:r>
              <a:rPr lang="en-US" smtClean="0"/>
              <a:t>Overview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Architecture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>
                <a:solidFill>
                  <a:srgbClr val="FF0000"/>
                </a:solidFill>
              </a:rPr>
              <a:t>Modules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Example</a:t>
            </a:r>
            <a:endParaRPr lang="en-US" smtClean="0">
              <a:solidFill>
                <a:srgbClr val="FF0000"/>
              </a:solidFill>
            </a:endParaRP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Links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Modules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US" smtClean="0"/>
              <a:t>Form</a:t>
            </a:r>
          </a:p>
          <a:p>
            <a:pPr fontAlgn="ctr"/>
            <a:r>
              <a:rPr lang="en-US" err="1" smtClean="0"/>
              <a:t>Adminstration</a:t>
            </a:r>
            <a:r>
              <a:rPr lang="en-US" smtClean="0"/>
              <a:t> interface</a:t>
            </a:r>
          </a:p>
          <a:p>
            <a:pPr fontAlgn="ctr"/>
            <a:r>
              <a:rPr lang="en-US" smtClean="0"/>
              <a:t>Custom Middleware</a:t>
            </a:r>
          </a:p>
          <a:p>
            <a:pPr fontAlgn="ctr"/>
            <a:r>
              <a:rPr lang="en-US" smtClean="0"/>
              <a:t>Caching</a:t>
            </a:r>
          </a:p>
          <a:p>
            <a:pPr fontAlgn="ctr"/>
            <a:r>
              <a:rPr lang="en-US" smtClean="0"/>
              <a:t>Signals</a:t>
            </a:r>
          </a:p>
          <a:p>
            <a:pPr fontAlgn="ctr"/>
            <a:r>
              <a:rPr lang="en-US" smtClean="0"/>
              <a:t>Comments system</a:t>
            </a:r>
          </a:p>
          <a:p>
            <a:r>
              <a:rPr lang="en-US" altLang="zh-CN" smtClean="0"/>
              <a:t>More...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err="1" smtClean="0"/>
              <a:t>Modules:</a:t>
            </a:r>
            <a:r>
              <a:rPr lang="en-US" err="1" smtClean="0"/>
              <a:t>Form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000100" y="1928802"/>
            <a:ext cx="7000924" cy="17145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>
                <a:solidFill>
                  <a:srgbClr val="00FF00"/>
                </a:solidFill>
              </a:rPr>
              <a:t>class</a:t>
            </a:r>
            <a:r>
              <a:rPr lang="en-US" altLang="zh-CN" smtClean="0"/>
              <a:t> </a:t>
            </a:r>
            <a:r>
              <a:rPr lang="en-US" altLang="zh-CN" err="1" smtClean="0"/>
              <a:t>ContactForm</a:t>
            </a:r>
            <a:r>
              <a:rPr lang="en-US" altLang="zh-CN" smtClean="0"/>
              <a:t>(</a:t>
            </a:r>
            <a:r>
              <a:rPr lang="en-US" altLang="zh-CN" err="1" smtClean="0">
                <a:solidFill>
                  <a:srgbClr val="00FF00"/>
                </a:solidFill>
              </a:rPr>
              <a:t>forms.Form</a:t>
            </a:r>
            <a:r>
              <a:rPr lang="en-US" altLang="zh-CN" smtClean="0"/>
              <a:t>):</a:t>
            </a:r>
          </a:p>
          <a:p>
            <a:pPr lvl="1"/>
            <a:r>
              <a:rPr lang="en-US" altLang="zh-CN" smtClean="0"/>
              <a:t>subject = </a:t>
            </a:r>
            <a:r>
              <a:rPr lang="en-US" altLang="zh-CN" err="1" smtClean="0"/>
              <a:t>forms.</a:t>
            </a:r>
            <a:r>
              <a:rPr lang="en-US" altLang="zh-CN" err="1" smtClean="0">
                <a:solidFill>
                  <a:srgbClr val="00FF00"/>
                </a:solidFill>
              </a:rPr>
              <a:t>CharField</a:t>
            </a:r>
            <a:r>
              <a:rPr lang="en-US" altLang="zh-CN" smtClean="0"/>
              <a:t>(</a:t>
            </a:r>
            <a:r>
              <a:rPr lang="en-US" altLang="zh-CN" err="1" smtClean="0"/>
              <a:t>max_length</a:t>
            </a:r>
            <a:r>
              <a:rPr lang="en-US" altLang="zh-CN" smtClean="0"/>
              <a:t>=100)</a:t>
            </a:r>
          </a:p>
          <a:p>
            <a:pPr lvl="1"/>
            <a:r>
              <a:rPr lang="en-US" altLang="zh-CN" smtClean="0"/>
              <a:t>message = </a:t>
            </a:r>
            <a:r>
              <a:rPr lang="en-US" altLang="zh-CN" err="1" smtClean="0"/>
              <a:t>forms.CharField</a:t>
            </a:r>
            <a:r>
              <a:rPr lang="en-US" altLang="zh-CN" smtClean="0"/>
              <a:t>(widget=</a:t>
            </a:r>
            <a:r>
              <a:rPr lang="en-US" altLang="zh-CN" err="1" smtClean="0"/>
              <a:t>forms.Textarea</a:t>
            </a:r>
            <a:r>
              <a:rPr lang="en-US" altLang="zh-CN" smtClean="0"/>
              <a:t>)</a:t>
            </a:r>
          </a:p>
          <a:p>
            <a:pPr lvl="1"/>
            <a:r>
              <a:rPr lang="en-US" altLang="zh-CN" smtClean="0"/>
              <a:t>sender = </a:t>
            </a:r>
            <a:r>
              <a:rPr lang="en-US" altLang="zh-CN" err="1" smtClean="0"/>
              <a:t>forms.</a:t>
            </a:r>
            <a:r>
              <a:rPr lang="en-US" altLang="zh-CN" err="1" smtClean="0">
                <a:solidFill>
                  <a:srgbClr val="00FF00"/>
                </a:solidFill>
              </a:rPr>
              <a:t>EmailField</a:t>
            </a:r>
            <a:r>
              <a:rPr lang="en-US" altLang="zh-CN" smtClean="0"/>
              <a:t>()</a:t>
            </a:r>
          </a:p>
          <a:p>
            <a:pPr lvl="1"/>
            <a:r>
              <a:rPr lang="en-US" altLang="zh-CN" err="1" smtClean="0"/>
              <a:t>cc_myself</a:t>
            </a:r>
            <a:r>
              <a:rPr lang="en-US" altLang="zh-CN" smtClean="0"/>
              <a:t> = </a:t>
            </a:r>
            <a:r>
              <a:rPr lang="en-US" altLang="zh-CN" err="1" smtClean="0"/>
              <a:t>forms.BooleanField</a:t>
            </a:r>
            <a:r>
              <a:rPr lang="en-US" altLang="zh-CN" smtClean="0"/>
              <a:t>(required=False)</a:t>
            </a:r>
            <a:endParaRPr lang="en-US" altLang="zh-CN"/>
          </a:p>
        </p:txBody>
      </p:sp>
      <p:sp>
        <p:nvSpPr>
          <p:cNvPr id="5" name="矩形 4"/>
          <p:cNvSpPr/>
          <p:nvPr/>
        </p:nvSpPr>
        <p:spPr>
          <a:xfrm>
            <a:off x="1000100" y="4143380"/>
            <a:ext cx="7072362" cy="142876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mtClean="0"/>
              <a:t>&lt;form action="/contact/" method="POST"&gt;</a:t>
            </a:r>
          </a:p>
          <a:p>
            <a:pPr lvl="1"/>
            <a:r>
              <a:rPr lang="en-US" altLang="zh-CN" smtClean="0">
                <a:solidFill>
                  <a:srgbClr val="00FF00"/>
                </a:solidFill>
              </a:rPr>
              <a:t>{{ </a:t>
            </a:r>
            <a:r>
              <a:rPr lang="en-US" altLang="zh-CN" err="1" smtClean="0">
                <a:solidFill>
                  <a:srgbClr val="00FF00"/>
                </a:solidFill>
              </a:rPr>
              <a:t>form.as_table</a:t>
            </a:r>
            <a:r>
              <a:rPr lang="en-US" altLang="zh-CN" smtClean="0">
                <a:solidFill>
                  <a:srgbClr val="00FF00"/>
                </a:solidFill>
              </a:rPr>
              <a:t>}}</a:t>
            </a:r>
          </a:p>
          <a:p>
            <a:pPr lvl="1"/>
            <a:r>
              <a:rPr lang="en-US" altLang="zh-CN" smtClean="0"/>
              <a:t>&lt;input type="submit" value="Submit" /&gt;</a:t>
            </a:r>
          </a:p>
          <a:p>
            <a:r>
              <a:rPr lang="en-US" altLang="zh-CN" smtClean="0"/>
              <a:t>&lt;/form&gt;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err="1" smtClean="0"/>
              <a:t>Modules:Adminstration</a:t>
            </a:r>
            <a:r>
              <a:rPr lang="en-US" smtClean="0"/>
              <a:t> interface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9" name="Picture 3" descr="C:\Documents and Settings\noding\桌面\admi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643050"/>
            <a:ext cx="7037388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Modules: Custom Middleware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mtClean="0"/>
              <a:t>chain of processes </a:t>
            </a:r>
          </a:p>
        </p:txBody>
      </p:sp>
      <p:sp>
        <p:nvSpPr>
          <p:cNvPr id="4" name="矩形 3"/>
          <p:cNvSpPr/>
          <p:nvPr/>
        </p:nvSpPr>
        <p:spPr>
          <a:xfrm>
            <a:off x="714348" y="3143248"/>
            <a:ext cx="135732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Common</a:t>
            </a:r>
          </a:p>
          <a:p>
            <a:pPr algn="ctr"/>
            <a:r>
              <a:rPr lang="en-US" altLang="zh-CN" smtClean="0"/>
              <a:t>Middleware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643174" y="3143248"/>
            <a:ext cx="135732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Session</a:t>
            </a:r>
          </a:p>
          <a:p>
            <a:pPr algn="ctr"/>
            <a:r>
              <a:rPr lang="en-US" altLang="zh-CN" smtClean="0"/>
              <a:t>Middleware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572000" y="3143248"/>
            <a:ext cx="178595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Authentication</a:t>
            </a:r>
          </a:p>
          <a:p>
            <a:pPr algn="ctr"/>
            <a:r>
              <a:rPr lang="en-US" altLang="zh-CN" smtClean="0"/>
              <a:t>Middleware</a:t>
            </a:r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929454" y="3143248"/>
            <a:ext cx="135732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Profile</a:t>
            </a:r>
          </a:p>
          <a:p>
            <a:pPr algn="ctr"/>
            <a:r>
              <a:rPr lang="en-US" altLang="zh-CN" smtClean="0"/>
              <a:t>Middleware</a:t>
            </a:r>
            <a:endParaRPr lang="zh-CN" altLang="en-US"/>
          </a:p>
        </p:txBody>
      </p:sp>
      <p:sp>
        <p:nvSpPr>
          <p:cNvPr id="10" name="右箭头 9"/>
          <p:cNvSpPr/>
          <p:nvPr/>
        </p:nvSpPr>
        <p:spPr>
          <a:xfrm>
            <a:off x="0" y="3429000"/>
            <a:ext cx="64291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右箭头 10"/>
          <p:cNvSpPr/>
          <p:nvPr/>
        </p:nvSpPr>
        <p:spPr>
          <a:xfrm>
            <a:off x="2143108" y="3429000"/>
            <a:ext cx="42859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右箭头 11"/>
          <p:cNvSpPr/>
          <p:nvPr/>
        </p:nvSpPr>
        <p:spPr>
          <a:xfrm>
            <a:off x="4071934" y="3429000"/>
            <a:ext cx="42859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右箭头 12"/>
          <p:cNvSpPr/>
          <p:nvPr/>
        </p:nvSpPr>
        <p:spPr>
          <a:xfrm>
            <a:off x="6429388" y="3429000"/>
            <a:ext cx="42859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右箭头 13"/>
          <p:cNvSpPr/>
          <p:nvPr/>
        </p:nvSpPr>
        <p:spPr>
          <a:xfrm>
            <a:off x="8358214" y="3429000"/>
            <a:ext cx="64294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-71470" y="3131106"/>
            <a:ext cx="928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</a:t>
            </a:r>
            <a:endParaRPr lang="zh-CN" altLang="en-US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5338" y="3131106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response</a:t>
            </a:r>
            <a:endParaRPr lang="zh-CN" altLang="en-US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Font typeface="Wingdings" pitchFamily="2" charset="2"/>
              <a:buChar char="ü"/>
            </a:pPr>
            <a:r>
              <a:rPr lang="en-US" smtClean="0">
                <a:solidFill>
                  <a:srgbClr val="FF0000"/>
                </a:solidFill>
              </a:rPr>
              <a:t>Overview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Architecture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Example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Modules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Links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Modules: Caching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25963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142976" y="3357562"/>
            <a:ext cx="700092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BaseCache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142976" y="2500306"/>
            <a:ext cx="1357322" cy="35719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Memcached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714612" y="2500306"/>
            <a:ext cx="1071570" cy="35719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Database</a:t>
            </a:r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000496" y="2500306"/>
            <a:ext cx="1214446" cy="35719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err="1" smtClean="0"/>
              <a:t>Filesystem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429256" y="2500306"/>
            <a:ext cx="1571636" cy="35719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Local-memory</a:t>
            </a: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7215206" y="2500306"/>
            <a:ext cx="928694" cy="35719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mtClean="0"/>
              <a:t>Dummy</a:t>
            </a:r>
            <a:endParaRPr lang="zh-CN" altLang="en-US"/>
          </a:p>
        </p:txBody>
      </p:sp>
      <p:sp>
        <p:nvSpPr>
          <p:cNvPr id="15" name="上箭头 14"/>
          <p:cNvSpPr/>
          <p:nvPr/>
        </p:nvSpPr>
        <p:spPr>
          <a:xfrm>
            <a:off x="1714480" y="2928934"/>
            <a:ext cx="142876" cy="357190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上箭头 15"/>
          <p:cNvSpPr/>
          <p:nvPr/>
        </p:nvSpPr>
        <p:spPr>
          <a:xfrm>
            <a:off x="3143240" y="2928934"/>
            <a:ext cx="142876" cy="357190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流程图: 手动输入 23"/>
          <p:cNvSpPr/>
          <p:nvPr/>
        </p:nvSpPr>
        <p:spPr>
          <a:xfrm rot="10800000">
            <a:off x="4714876" y="4329106"/>
            <a:ext cx="2143140" cy="528654"/>
          </a:xfrm>
          <a:prstGeom prst="flowChartManualInpu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流程图: 手动输入 28"/>
          <p:cNvSpPr/>
          <p:nvPr/>
        </p:nvSpPr>
        <p:spPr>
          <a:xfrm rot="10800000">
            <a:off x="1142976" y="4329106"/>
            <a:ext cx="3429024" cy="714380"/>
          </a:xfrm>
          <a:prstGeom prst="flowChartManualInpu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流程图: 手动输入 29"/>
          <p:cNvSpPr/>
          <p:nvPr/>
        </p:nvSpPr>
        <p:spPr>
          <a:xfrm rot="10800000">
            <a:off x="7000892" y="4329106"/>
            <a:ext cx="1143008" cy="385778"/>
          </a:xfrm>
          <a:prstGeom prst="flowChartManualInpu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上箭头 30"/>
          <p:cNvSpPr/>
          <p:nvPr/>
        </p:nvSpPr>
        <p:spPr>
          <a:xfrm>
            <a:off x="4572000" y="2928934"/>
            <a:ext cx="142876" cy="357190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上箭头 31"/>
          <p:cNvSpPr/>
          <p:nvPr/>
        </p:nvSpPr>
        <p:spPr>
          <a:xfrm>
            <a:off x="6000760" y="2928934"/>
            <a:ext cx="142876" cy="357190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上箭头 32"/>
          <p:cNvSpPr/>
          <p:nvPr/>
        </p:nvSpPr>
        <p:spPr>
          <a:xfrm>
            <a:off x="7643834" y="2928934"/>
            <a:ext cx="142876" cy="357190"/>
          </a:xfrm>
          <a:prstGeom prst="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1643042" y="447198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mtClean="0">
                <a:solidFill>
                  <a:schemeClr val="bg1"/>
                </a:solidFill>
              </a:rPr>
              <a:t>Per-Site Caching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14876" y="4400544"/>
            <a:ext cx="19288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smtClean="0">
                <a:solidFill>
                  <a:schemeClr val="bg1"/>
                </a:solidFill>
              </a:rPr>
              <a:t>Per-View Caching</a:t>
            </a:r>
            <a:endParaRPr lang="zh-CN" altLang="en-US" sz="160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9454" y="4400544"/>
            <a:ext cx="12144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50" smtClean="0">
                <a:solidFill>
                  <a:schemeClr val="bg1"/>
                </a:solidFill>
              </a:rPr>
              <a:t>template caching</a:t>
            </a:r>
            <a:endParaRPr lang="zh-CN" altLang="en-US" sz="1050">
              <a:solidFill>
                <a:schemeClr val="bg1"/>
              </a:solidFill>
            </a:endParaRPr>
          </a:p>
        </p:txBody>
      </p:sp>
      <p:sp>
        <p:nvSpPr>
          <p:cNvPr id="37" name="上箭头 36"/>
          <p:cNvSpPr/>
          <p:nvPr/>
        </p:nvSpPr>
        <p:spPr>
          <a:xfrm>
            <a:off x="2857488" y="3857628"/>
            <a:ext cx="142876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上箭头 37"/>
          <p:cNvSpPr/>
          <p:nvPr/>
        </p:nvSpPr>
        <p:spPr>
          <a:xfrm>
            <a:off x="5715008" y="3857628"/>
            <a:ext cx="142876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上箭头 38"/>
          <p:cNvSpPr/>
          <p:nvPr/>
        </p:nvSpPr>
        <p:spPr>
          <a:xfrm>
            <a:off x="7500958" y="3857628"/>
            <a:ext cx="142876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Modules:More</a:t>
            </a:r>
            <a:r>
              <a:rPr lang="en-US" smtClean="0"/>
              <a:t>...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mtClean="0"/>
              <a:t>Sessions</a:t>
            </a:r>
          </a:p>
          <a:p>
            <a:r>
              <a:rPr lang="en-US" smtClean="0"/>
              <a:t>Authentication system</a:t>
            </a:r>
            <a:endParaRPr lang="en-US" altLang="zh-CN" smtClean="0"/>
          </a:p>
          <a:p>
            <a:r>
              <a:rPr lang="en-US" smtClean="0"/>
              <a:t>Internationalization and localization</a:t>
            </a:r>
          </a:p>
          <a:p>
            <a:r>
              <a:rPr lang="en-US" smtClean="0"/>
              <a:t>Syndication feeds(</a:t>
            </a:r>
            <a:r>
              <a:rPr lang="en-US" err="1" smtClean="0"/>
              <a:t>RSS</a:t>
            </a:r>
            <a:r>
              <a:rPr lang="en-US" smtClean="0"/>
              <a:t>/Atom)</a:t>
            </a:r>
          </a:p>
          <a:p>
            <a:r>
              <a:rPr lang="en-US" smtClean="0"/>
              <a:t>E-mail(sending)</a:t>
            </a:r>
          </a:p>
          <a:p>
            <a:r>
              <a:rPr lang="en-US" smtClean="0"/>
              <a:t>Pagination</a:t>
            </a:r>
          </a:p>
          <a:p>
            <a:r>
              <a:rPr lang="en-US" smtClean="0"/>
              <a:t>Signals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Font typeface="Wingdings" pitchFamily="2" charset="2"/>
              <a:buChar char="ü"/>
            </a:pPr>
            <a:r>
              <a:rPr lang="en-US" smtClean="0"/>
              <a:t>Overview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Architecture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Modules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>
                <a:solidFill>
                  <a:srgbClr val="FF0000"/>
                </a:solidFill>
              </a:rPr>
              <a:t>Example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Links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Example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err="1" smtClean="0"/>
              <a:t>django_admin</a:t>
            </a:r>
            <a:r>
              <a:rPr lang="en-US" altLang="zh-CN" smtClean="0"/>
              <a:t> </a:t>
            </a:r>
            <a:r>
              <a:rPr lang="en-US" altLang="zh-CN" err="1" smtClean="0"/>
              <a:t>startproject</a:t>
            </a:r>
            <a:r>
              <a:rPr lang="en-US" altLang="zh-CN" smtClean="0"/>
              <a:t> </a:t>
            </a:r>
            <a:r>
              <a:rPr lang="en-US" altLang="zh-CN" err="1" smtClean="0"/>
              <a:t>leyubbs</a:t>
            </a:r>
            <a:endParaRPr lang="en-US" altLang="zh-CN" smtClean="0"/>
          </a:p>
          <a:p>
            <a:r>
              <a:rPr lang="en-US" altLang="zh-CN" smtClean="0"/>
              <a:t>modify  setting.py</a:t>
            </a:r>
          </a:p>
          <a:p>
            <a:pPr lvl="1"/>
            <a:r>
              <a:rPr lang="en-US" altLang="zh-CN" smtClean="0"/>
              <a:t>set database options</a:t>
            </a:r>
          </a:p>
          <a:p>
            <a:pPr lvl="1"/>
            <a:r>
              <a:rPr lang="en-US" altLang="zh-CN" smtClean="0"/>
              <a:t>append admin</a:t>
            </a:r>
            <a:r>
              <a:rPr lang="zh-CN" altLang="en-US" smtClean="0"/>
              <a:t> </a:t>
            </a:r>
            <a:r>
              <a:rPr lang="en-US" altLang="zh-CN" smtClean="0"/>
              <a:t>app:</a:t>
            </a:r>
            <a:r>
              <a:rPr lang="zh-CN" altLang="en-US" smtClean="0"/>
              <a:t> </a:t>
            </a:r>
            <a:r>
              <a:rPr lang="en-US" altLang="zh-CN" err="1" smtClean="0"/>
              <a:t>django.contrib.admin</a:t>
            </a:r>
            <a:endParaRPr lang="en-US" altLang="zh-CN" smtClean="0"/>
          </a:p>
          <a:p>
            <a:r>
              <a:rPr lang="en-US" altLang="zh-CN" smtClean="0"/>
              <a:t>python </a:t>
            </a:r>
            <a:r>
              <a:rPr lang="en-US" altLang="zh-CN" err="1" smtClean="0"/>
              <a:t>manager.py</a:t>
            </a:r>
            <a:r>
              <a:rPr lang="en-US" altLang="zh-CN" smtClean="0"/>
              <a:t> </a:t>
            </a:r>
            <a:r>
              <a:rPr lang="en-US" altLang="zh-CN" err="1" smtClean="0"/>
              <a:t>syncdb</a:t>
            </a:r>
            <a:r>
              <a:rPr lang="en-US" altLang="zh-CN" smtClean="0"/>
              <a:t> </a:t>
            </a:r>
          </a:p>
          <a:p>
            <a:r>
              <a:rPr lang="en-US" altLang="zh-CN" smtClean="0"/>
              <a:t>python </a:t>
            </a:r>
            <a:r>
              <a:rPr lang="en-US" altLang="zh-CN" err="1" smtClean="0"/>
              <a:t>manager.py</a:t>
            </a:r>
            <a:r>
              <a:rPr lang="en-US" altLang="zh-CN" smtClean="0"/>
              <a:t> </a:t>
            </a:r>
            <a:r>
              <a:rPr lang="en-US" altLang="zh-CN" err="1" smtClean="0"/>
              <a:t>runserver</a:t>
            </a:r>
            <a:r>
              <a:rPr lang="en-US" altLang="zh-CN" smtClean="0"/>
              <a:t> </a:t>
            </a:r>
          </a:p>
          <a:p>
            <a:r>
              <a:rPr lang="en-US" altLang="zh-CN" smtClean="0"/>
              <a:t>modify urls.py, append /admin</a:t>
            </a:r>
            <a:r>
              <a:rPr lang="zh-CN" altLang="en-US" smtClean="0"/>
              <a:t> </a:t>
            </a:r>
            <a:r>
              <a:rPr lang="en-US" altLang="zh-CN" smtClean="0"/>
              <a:t>path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Example(cont...)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mtClean="0"/>
              <a:t>python </a:t>
            </a:r>
            <a:r>
              <a:rPr lang="en-US" altLang="zh-CN" err="1" smtClean="0"/>
              <a:t>manager.py</a:t>
            </a:r>
            <a:r>
              <a:rPr lang="en-US" altLang="zh-CN" smtClean="0"/>
              <a:t> </a:t>
            </a:r>
            <a:r>
              <a:rPr lang="en-US" altLang="zh-CN" err="1" smtClean="0"/>
              <a:t>startapp</a:t>
            </a:r>
            <a:r>
              <a:rPr lang="en-US" altLang="zh-CN" smtClean="0"/>
              <a:t> article</a:t>
            </a:r>
          </a:p>
          <a:p>
            <a:r>
              <a:rPr lang="en-US" altLang="zh-CN" smtClean="0"/>
              <a:t>add a model</a:t>
            </a:r>
          </a:p>
          <a:p>
            <a:r>
              <a:rPr lang="en-US" altLang="zh-CN" smtClean="0"/>
              <a:t>python </a:t>
            </a:r>
            <a:r>
              <a:rPr lang="en-US" altLang="zh-CN" err="1" smtClean="0"/>
              <a:t>manager.py</a:t>
            </a:r>
            <a:r>
              <a:rPr lang="en-US" altLang="zh-CN" smtClean="0"/>
              <a:t> syncdb</a:t>
            </a:r>
          </a:p>
          <a:p>
            <a:r>
              <a:rPr lang="en-US" altLang="zh-CN" smtClean="0"/>
              <a:t>explore admin page </a:t>
            </a:r>
          </a:p>
          <a:p>
            <a:r>
              <a:rPr lang="en-US" altLang="zh-CN" smtClean="0"/>
              <a:t>inset a record in a</a:t>
            </a:r>
            <a:r>
              <a:rPr lang="en-US" smtClean="0"/>
              <a:t>dminstration interface</a:t>
            </a:r>
          </a:p>
          <a:p>
            <a:r>
              <a:rPr lang="en-US" altLang="zh-CN" smtClean="0"/>
              <a:t>add a veiw function</a:t>
            </a:r>
          </a:p>
          <a:p>
            <a:r>
              <a:rPr lang="en-US" altLang="zh-CN" smtClean="0"/>
              <a:t>add a url</a:t>
            </a:r>
          </a:p>
          <a:p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Outline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Font typeface="Wingdings" pitchFamily="2" charset="2"/>
              <a:buChar char="ü"/>
            </a:pPr>
            <a:r>
              <a:rPr lang="en-US" smtClean="0"/>
              <a:t>Overview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Architecture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Modules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/>
              <a:t>Example</a:t>
            </a:r>
          </a:p>
          <a:p>
            <a:pPr fontAlgn="ctr">
              <a:buFont typeface="Wingdings" pitchFamily="2" charset="2"/>
              <a:buChar char="ü"/>
            </a:pPr>
            <a:r>
              <a:rPr lang="en-US" smtClean="0">
                <a:solidFill>
                  <a:srgbClr val="FF0000"/>
                </a:solidFill>
              </a:rPr>
              <a:t>Links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Links: Who Use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noding\桌面\logo_en_appengin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0" y="1785926"/>
            <a:ext cx="1428750" cy="523875"/>
          </a:xfrm>
          <a:prstGeom prst="rect">
            <a:avLst/>
          </a:prstGeom>
          <a:noFill/>
        </p:spPr>
      </p:pic>
      <p:pic>
        <p:nvPicPr>
          <p:cNvPr id="1027" name="Picture 3" descr="C:\Documents and Settings\noding\桌面\twp_logo_30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0" y="3286124"/>
            <a:ext cx="2857500" cy="447675"/>
          </a:xfrm>
          <a:prstGeom prst="rect">
            <a:avLst/>
          </a:prstGeom>
          <a:noFill/>
        </p:spPr>
      </p:pic>
      <p:pic>
        <p:nvPicPr>
          <p:cNvPr id="1028" name="Picture 4" descr="C:\Documents and Settings\noding\桌面\2009-3-25 16-41-0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20" y="2500306"/>
            <a:ext cx="2363246" cy="500066"/>
          </a:xfrm>
          <a:prstGeom prst="rect">
            <a:avLst/>
          </a:prstGeom>
          <a:noFill/>
        </p:spPr>
      </p:pic>
      <p:pic>
        <p:nvPicPr>
          <p:cNvPr id="1029" name="Picture 5" descr="C:\Documents and Settings\noding\桌面\2009-3-25 16-43-18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20" y="5072074"/>
            <a:ext cx="2190750" cy="485775"/>
          </a:xfrm>
          <a:prstGeom prst="rect">
            <a:avLst/>
          </a:prstGeom>
          <a:noFill/>
        </p:spPr>
      </p:pic>
      <p:pic>
        <p:nvPicPr>
          <p:cNvPr id="1030" name="Picture 6" descr="C:\Documents and Settings\noding\桌面\2009-3-25 16-44-57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20" y="4071942"/>
            <a:ext cx="1981200" cy="533400"/>
          </a:xfrm>
          <a:prstGeom prst="rect">
            <a:avLst/>
          </a:prstGeom>
          <a:noFill/>
        </p:spPr>
      </p:pic>
      <p:pic>
        <p:nvPicPr>
          <p:cNvPr id="1031" name="Picture 7" descr="C:\Documents and Settings\noding\桌面\haibao_logo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6" y="1714488"/>
            <a:ext cx="2314575" cy="647700"/>
          </a:xfrm>
          <a:prstGeom prst="rect">
            <a:avLst/>
          </a:prstGeom>
          <a:noFill/>
        </p:spPr>
      </p:pic>
      <p:pic>
        <p:nvPicPr>
          <p:cNvPr id="1033" name="Picture 9" descr="C:\Documents and Settings\noding\桌面\2009-3-25 16-49-50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14876" y="5143512"/>
            <a:ext cx="1695450" cy="733425"/>
          </a:xfrm>
          <a:prstGeom prst="rect">
            <a:avLst/>
          </a:prstGeom>
          <a:noFill/>
        </p:spPr>
      </p:pic>
      <p:pic>
        <p:nvPicPr>
          <p:cNvPr id="1034" name="Picture 10" descr="C:\Documents and Settings\noding\桌面\2009-3-25 16-50-25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14876" y="4286256"/>
            <a:ext cx="2209800" cy="642942"/>
          </a:xfrm>
          <a:prstGeom prst="rect">
            <a:avLst/>
          </a:prstGeom>
          <a:noFill/>
        </p:spPr>
      </p:pic>
      <p:pic>
        <p:nvPicPr>
          <p:cNvPr id="1035" name="Picture 11" descr="C:\Documents and Settings\noding\桌面\logo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714876" y="2428868"/>
            <a:ext cx="1504950" cy="790575"/>
          </a:xfrm>
          <a:prstGeom prst="rect">
            <a:avLst/>
          </a:prstGeom>
          <a:noFill/>
        </p:spPr>
      </p:pic>
      <p:pic>
        <p:nvPicPr>
          <p:cNvPr id="1036" name="Picture 12" descr="C:\Documents and Settings\noding\桌面\logo.pn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714876" y="3429000"/>
            <a:ext cx="2032000" cy="60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Links: Resource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err="1" smtClean="0">
                <a:hlinkClick r:id="rId2"/>
              </a:rPr>
              <a:t>http://www.djangoproject.com/</a:t>
            </a:r>
            <a:endParaRPr lang="en-US" altLang="zh-CN" smtClean="0"/>
          </a:p>
          <a:p>
            <a:pPr>
              <a:buNone/>
            </a:pPr>
            <a:r>
              <a:rPr lang="en-US" altLang="zh-CN" smtClean="0"/>
              <a:t>    </a:t>
            </a:r>
            <a:r>
              <a:rPr lang="en-US" altLang="zh-CN" sz="2000" smtClean="0"/>
              <a:t>For more information (</a:t>
            </a:r>
            <a:r>
              <a:rPr lang="en-US" altLang="zh-CN" sz="2000" err="1" smtClean="0"/>
              <a:t>Documentation,Download</a:t>
            </a:r>
            <a:r>
              <a:rPr lang="en-US" altLang="zh-CN" sz="2000" smtClean="0"/>
              <a:t> and News)</a:t>
            </a:r>
          </a:p>
          <a:p>
            <a:r>
              <a:rPr lang="en-US" altLang="zh-CN" smtClean="0"/>
              <a:t> </a:t>
            </a:r>
            <a:r>
              <a:rPr lang="en-US" altLang="zh-CN" err="1" smtClean="0">
                <a:hlinkClick r:id="rId3"/>
              </a:rPr>
              <a:t>http://www.djangobook.com/</a:t>
            </a:r>
            <a:endParaRPr lang="en-US" altLang="zh-CN" smtClean="0"/>
          </a:p>
          <a:p>
            <a:pPr>
              <a:buNone/>
            </a:pPr>
            <a:r>
              <a:rPr lang="en-US" altLang="zh-CN" smtClean="0"/>
              <a:t>	</a:t>
            </a:r>
            <a:r>
              <a:rPr lang="en-US" altLang="zh-CN" sz="2000" smtClean="0"/>
              <a:t>A Good book to learn </a:t>
            </a:r>
            <a:r>
              <a:rPr lang="en-US" altLang="zh-CN" sz="2000" err="1" smtClean="0"/>
              <a:t>Django</a:t>
            </a:r>
            <a:endParaRPr lang="en-US" altLang="zh-CN" sz="2000" smtClean="0"/>
          </a:p>
          <a:p>
            <a:r>
              <a:rPr lang="en-US" altLang="zh-CN" err="1" smtClean="0">
                <a:hlinkClick r:id="rId4"/>
              </a:rPr>
              <a:t>http://www.djangopluggables.com</a:t>
            </a:r>
            <a:endParaRPr lang="en-US" altLang="zh-CN" smtClean="0"/>
          </a:p>
          <a:p>
            <a:pPr>
              <a:buNone/>
            </a:pPr>
            <a:r>
              <a:rPr lang="en-US" altLang="zh-CN" smtClean="0"/>
              <a:t>	</a:t>
            </a:r>
            <a:r>
              <a:rPr lang="en-US" altLang="zh-CN" sz="2000" smtClean="0"/>
              <a:t>A lot of </a:t>
            </a:r>
            <a:r>
              <a:rPr lang="en-US" altLang="zh-CN" sz="2000" err="1" smtClean="0"/>
              <a:t>Django</a:t>
            </a:r>
            <a:r>
              <a:rPr lang="en-US" altLang="zh-CN" sz="2000" smtClean="0"/>
              <a:t> </a:t>
            </a:r>
            <a:r>
              <a:rPr lang="en-US" altLang="zh-CN" sz="2000" err="1" smtClean="0"/>
              <a:t>Pluggables</a:t>
            </a:r>
            <a:r>
              <a:rPr lang="en-US" altLang="zh-CN" sz="2000" smtClean="0"/>
              <a:t> available online Explore at</a:t>
            </a:r>
          </a:p>
          <a:p>
            <a:r>
              <a:rPr lang="en-US" altLang="zh-CN" err="1" smtClean="0">
                <a:hlinkClick r:id="rId5"/>
              </a:rPr>
              <a:t>http://www.pinaxproject.com/</a:t>
            </a:r>
            <a:endParaRPr lang="en-US" altLang="zh-CN" smtClean="0"/>
          </a:p>
          <a:p>
            <a:pPr>
              <a:buNone/>
            </a:pPr>
            <a:r>
              <a:rPr lang="en-US" altLang="zh-CN" smtClean="0"/>
              <a:t>	</a:t>
            </a:r>
            <a:r>
              <a:rPr lang="en-US" altLang="zh-CN" sz="2000" smtClean="0"/>
              <a:t>Community Development</a:t>
            </a:r>
          </a:p>
          <a:p>
            <a:pPr>
              <a:buNone/>
            </a:pPr>
            <a:endParaRPr lang="en-US" altLang="zh-CN" smtClean="0"/>
          </a:p>
          <a:p>
            <a:pPr>
              <a:buNone/>
            </a:pPr>
            <a:endParaRPr lang="en-US" altLang="zh-CN" smtClean="0"/>
          </a:p>
          <a:p>
            <a:pPr>
              <a:buNone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Thanks (Q&amp;A)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C:\Documents and Settings\noding\桌面\2009-3-25 17-00-3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857364"/>
            <a:ext cx="276225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Web Application Framework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mtClean="0"/>
              <a:t>Define</a:t>
            </a:r>
          </a:p>
          <a:p>
            <a:pPr lvl="1">
              <a:buNone/>
            </a:pPr>
            <a:r>
              <a:rPr lang="zh-CN" altLang="en-US"/>
              <a:t>“</a:t>
            </a:r>
            <a:r>
              <a:rPr lang="en-US" altLang="zh-CN" smtClean="0"/>
              <a:t>A software framework that is designed to support the development of dynamic website, Web applications and Web services</a:t>
            </a:r>
            <a:r>
              <a:rPr lang="zh-CN" altLang="en-US" smtClean="0"/>
              <a:t>”</a:t>
            </a:r>
            <a:r>
              <a:rPr lang="en-US" altLang="zh-CN" sz="16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(from wikipedia)</a:t>
            </a:r>
            <a:r>
              <a:rPr lang="zh-CN" altLang="en-US" sz="16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en-US" altLang="zh-CN" sz="1600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CN" smtClean="0"/>
              <a:t>The ideal framework </a:t>
            </a:r>
          </a:p>
          <a:p>
            <a:pPr lvl="1"/>
            <a:r>
              <a:rPr lang="en-US" altLang="zh-CN" smtClean="0"/>
              <a:t>Clean URLs</a:t>
            </a:r>
          </a:p>
          <a:p>
            <a:pPr lvl="1"/>
            <a:r>
              <a:rPr lang="en-US" altLang="zh-CN" smtClean="0"/>
              <a:t>Loosely coupled components</a:t>
            </a:r>
          </a:p>
          <a:p>
            <a:pPr lvl="1"/>
            <a:r>
              <a:rPr lang="en-US" altLang="zh-CN" smtClean="0"/>
              <a:t>Designer-friendly templates</a:t>
            </a:r>
          </a:p>
          <a:p>
            <a:pPr lvl="1"/>
            <a:r>
              <a:rPr lang="en-US" altLang="zh-CN" smtClean="0"/>
              <a:t>As little code as possible</a:t>
            </a:r>
          </a:p>
          <a:p>
            <a:pPr lvl="1"/>
            <a:r>
              <a:rPr lang="en-US" altLang="zh-CN" smtClean="0"/>
              <a:t>Really fast development</a:t>
            </a:r>
          </a:p>
          <a:p>
            <a:pPr lvl="1"/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Web Application Framework(cont..)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mtClean="0"/>
              <a:t>Ruby</a:t>
            </a:r>
          </a:p>
          <a:p>
            <a:pPr lvl="1">
              <a:buNone/>
            </a:pPr>
            <a:r>
              <a:rPr lang="en-US" altLang="zh-CN" smtClean="0"/>
              <a:t>Ruby on Rails </a:t>
            </a:r>
            <a:r>
              <a:rPr lang="en-US" altLang="zh-CN" sz="1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(famous, beauty) </a:t>
            </a:r>
          </a:p>
          <a:p>
            <a:r>
              <a:rPr lang="en-US" altLang="zh-CN" smtClean="0"/>
              <a:t>Python</a:t>
            </a:r>
          </a:p>
          <a:p>
            <a:pPr lvl="1">
              <a:buNone/>
            </a:pPr>
            <a:r>
              <a:rPr lang="en-US" altLang="zh-CN" smtClean="0"/>
              <a:t>Django, TurboGears, Pylons, Zope, Quixote,web2py</a:t>
            </a:r>
            <a:r>
              <a:rPr lang="en-US" altLang="zh-CN" sz="1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(simple)</a:t>
            </a:r>
          </a:p>
          <a:p>
            <a:r>
              <a:rPr lang="en-US" altLang="zh-CN" smtClean="0"/>
              <a:t> PHP</a:t>
            </a:r>
          </a:p>
          <a:p>
            <a:pPr lvl="1">
              <a:buNone/>
            </a:pPr>
            <a:r>
              <a:rPr lang="en-US" altLang="zh-CN" smtClean="0"/>
              <a:t>CakePHP, </a:t>
            </a:r>
            <a:r>
              <a:rPr lang="en-US" altLang="zh-CN" err="1" smtClean="0"/>
              <a:t>CodeIgniter</a:t>
            </a:r>
            <a:r>
              <a:rPr lang="en-US" altLang="zh-CN" smtClean="0"/>
              <a:t>, PRADO, ThinkPHP,QeePHP </a:t>
            </a:r>
            <a:r>
              <a:rPr lang="en-US" altLang="zh-CN" sz="18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(poor performance)</a:t>
            </a:r>
          </a:p>
          <a:p>
            <a:r>
              <a:rPr lang="en-US" altLang="zh-CN" smtClean="0"/>
              <a:t>Others</a:t>
            </a:r>
          </a:p>
          <a:p>
            <a:pPr lvl="1">
              <a:buNone/>
            </a:pPr>
            <a:r>
              <a:rPr lang="en-US" altLang="zh-CN" smtClean="0"/>
              <a:t>Apache, J2EE,  .NET...</a:t>
            </a:r>
            <a:r>
              <a:rPr lang="en-US" altLang="zh-CN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(complex)</a:t>
            </a:r>
          </a:p>
          <a:p>
            <a:pPr>
              <a:buNone/>
            </a:pPr>
            <a:endParaRPr lang="en-US" altLang="zh-CN" smtClean="0"/>
          </a:p>
          <a:p>
            <a:pPr>
              <a:buNone/>
            </a:pPr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Web Application Framework(cont..)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mtClean="0"/>
              <a:t>Comparsion</a:t>
            </a:r>
            <a:endParaRPr lang="zh-CN" altLang="en-US"/>
          </a:p>
        </p:txBody>
      </p:sp>
      <p:pic>
        <p:nvPicPr>
          <p:cNvPr id="1026" name="Picture 2" descr="C:\Documents and Settings\noding\桌面\benchmar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928802"/>
            <a:ext cx="5753100" cy="425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What a </a:t>
            </a:r>
            <a:r>
              <a:rPr lang="en-US" altLang="zh-CN" err="1" smtClean="0"/>
              <a:t>Django</a:t>
            </a:r>
            <a:r>
              <a:rPr lang="en-US" altLang="zh-CN" smtClean="0"/>
              <a:t> 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mtClean="0"/>
              <a:t>“</a:t>
            </a:r>
            <a:r>
              <a:rPr lang="en-US" altLang="zh-CN" err="1" smtClean="0"/>
              <a:t>Django</a:t>
            </a:r>
            <a:r>
              <a:rPr lang="en-US" altLang="zh-CN" smtClean="0"/>
              <a:t> is a high-level Python web framework that encourages rapid development and clean, pragmatic design.”</a:t>
            </a:r>
          </a:p>
          <a:p>
            <a:r>
              <a:rPr lang="en-US" altLang="zh-CN" smtClean="0"/>
              <a:t>Primary Focus</a:t>
            </a:r>
          </a:p>
          <a:p>
            <a:pPr lvl="1"/>
            <a:r>
              <a:rPr lang="en-US" altLang="zh-CN" smtClean="0"/>
              <a:t>Dynamic </a:t>
            </a:r>
            <a:r>
              <a:rPr lang="en-US" altLang="zh-CN" smtClean="0"/>
              <a:t> and </a:t>
            </a:r>
            <a:r>
              <a:rPr lang="en-US" altLang="zh-CN" smtClean="0"/>
              <a:t>database driven website</a:t>
            </a:r>
          </a:p>
          <a:p>
            <a:pPr lvl="1"/>
            <a:r>
              <a:rPr lang="en-US" altLang="zh-CN" smtClean="0"/>
              <a:t>Content based websites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err="1" smtClean="0"/>
              <a:t>Django</a:t>
            </a:r>
            <a:r>
              <a:rPr lang="en-US" altLang="zh-CN" smtClean="0"/>
              <a:t> History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Named after famous Guitarist “</a:t>
            </a:r>
            <a:r>
              <a:rPr lang="en-US" altLang="zh-CN" err="1" smtClean="0"/>
              <a:t>Django</a:t>
            </a:r>
            <a:r>
              <a:rPr lang="en-US" altLang="zh-CN" smtClean="0"/>
              <a:t> Reinhardt”</a:t>
            </a:r>
          </a:p>
          <a:p>
            <a:r>
              <a:rPr lang="en-US" altLang="zh-CN" smtClean="0"/>
              <a:t> Developed by Adrian </a:t>
            </a:r>
            <a:r>
              <a:rPr lang="en-US" altLang="zh-CN" err="1" smtClean="0"/>
              <a:t>Holovaty</a:t>
            </a:r>
            <a:r>
              <a:rPr lang="en-US" altLang="zh-CN" smtClean="0"/>
              <a:t> </a:t>
            </a:r>
            <a:r>
              <a:rPr lang="en-US" altLang="zh-CN"/>
              <a:t>&amp;</a:t>
            </a:r>
            <a:r>
              <a:rPr lang="en-US" altLang="zh-CN" smtClean="0"/>
              <a:t> Jacob Kaplan-moss</a:t>
            </a:r>
          </a:p>
          <a:p>
            <a:r>
              <a:rPr lang="en-US" altLang="zh-CN" smtClean="0"/>
              <a:t> Open sourced in 2005</a:t>
            </a:r>
          </a:p>
          <a:p>
            <a:r>
              <a:rPr lang="en-US" altLang="zh-CN" smtClean="0"/>
              <a:t>1.0 Version released Sep.3</a:t>
            </a:r>
            <a:r>
              <a:rPr lang="en-US" altLang="zh-CN"/>
              <a:t> </a:t>
            </a:r>
            <a:r>
              <a:rPr lang="en-US" altLang="zh-CN" smtClean="0"/>
              <a:t>2008, now 1.1 Beta</a:t>
            </a:r>
          </a:p>
        </p:txBody>
      </p:sp>
      <p:pic>
        <p:nvPicPr>
          <p:cNvPr id="1026" name="Picture 2" descr="C:\Documents and Settings\noding\桌面\41614201-190946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786190"/>
            <a:ext cx="2857500" cy="2143125"/>
          </a:xfrm>
          <a:prstGeom prst="rect">
            <a:avLst/>
          </a:prstGeom>
          <a:noFill/>
        </p:spPr>
      </p:pic>
      <p:pic>
        <p:nvPicPr>
          <p:cNvPr id="1027" name="Picture 3" descr="C:\Documents and Settings\noding\桌面\jacob_headshot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714752"/>
            <a:ext cx="2143125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Why Use Django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/>
              <a:t>Lets you divide code modules into logical groups to make </a:t>
            </a:r>
            <a:r>
              <a:rPr lang="en-US" altLang="zh-CN" smtClean="0"/>
              <a:t>it flexible </a:t>
            </a:r>
            <a:r>
              <a:rPr lang="en-US" altLang="zh-CN"/>
              <a:t>to </a:t>
            </a:r>
            <a:r>
              <a:rPr lang="en-US" altLang="zh-CN" smtClean="0"/>
              <a:t>change</a:t>
            </a:r>
          </a:p>
          <a:p>
            <a:pPr>
              <a:buNone/>
            </a:pPr>
            <a:r>
              <a:rPr lang="en-US" altLang="zh-CN" smtClean="0"/>
              <a:t> 	</a:t>
            </a:r>
            <a:r>
              <a:rPr lang="en-US" altLang="zh-CN" sz="23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MVC </a:t>
            </a:r>
            <a:r>
              <a:rPr lang="en-US" altLang="zh-CN" sz="23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design pattern (MVT)</a:t>
            </a:r>
          </a:p>
          <a:p>
            <a:r>
              <a:rPr lang="en-US" altLang="zh-CN"/>
              <a:t> Provides auto generated web admin to ease the </a:t>
            </a:r>
            <a:r>
              <a:rPr lang="en-US" altLang="zh-CN" smtClean="0"/>
              <a:t>website administration</a:t>
            </a:r>
            <a:endParaRPr lang="en-US" altLang="zh-CN"/>
          </a:p>
          <a:p>
            <a:r>
              <a:rPr lang="en-US" altLang="zh-CN"/>
              <a:t> Provides pre-packaged API for common user tasks</a:t>
            </a:r>
          </a:p>
          <a:p>
            <a:r>
              <a:rPr lang="en-US" altLang="zh-CN"/>
              <a:t>Provides you template system to define  HTML template </a:t>
            </a:r>
            <a:r>
              <a:rPr lang="en-US" altLang="zh-CN" smtClean="0"/>
              <a:t>for your </a:t>
            </a:r>
            <a:r>
              <a:rPr lang="en-US" altLang="zh-CN"/>
              <a:t>web pages to avoid code duplication</a:t>
            </a:r>
          </a:p>
          <a:p>
            <a:pPr>
              <a:buNone/>
            </a:pPr>
            <a:r>
              <a:rPr lang="en-US" altLang="zh-CN" smtClean="0"/>
              <a:t> 	</a:t>
            </a:r>
            <a:r>
              <a:rPr lang="en-US" altLang="zh-CN" sz="23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DRY </a:t>
            </a:r>
            <a:r>
              <a:rPr lang="en-US" altLang="zh-CN" sz="23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</a:t>
            </a:r>
          </a:p>
          <a:p>
            <a:r>
              <a:rPr lang="en-US" altLang="zh-CN"/>
              <a:t> Allows you to define what URL be for a given Function</a:t>
            </a:r>
          </a:p>
          <a:p>
            <a:pPr>
              <a:buNone/>
            </a:pPr>
            <a:r>
              <a:rPr lang="en-US" altLang="zh-CN" sz="23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sz="23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Loosely </a:t>
            </a:r>
            <a:r>
              <a:rPr lang="en-US" altLang="zh-CN" sz="23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Coupled Principle</a:t>
            </a:r>
          </a:p>
          <a:p>
            <a:r>
              <a:rPr lang="en-US" altLang="zh-CN"/>
              <a:t> Allows you to separate business logic from the </a:t>
            </a:r>
            <a:r>
              <a:rPr lang="en-US" altLang="zh-CN" smtClean="0"/>
              <a:t>HTML </a:t>
            </a:r>
          </a:p>
          <a:p>
            <a:pPr>
              <a:buNone/>
            </a:pPr>
            <a:r>
              <a:rPr lang="en-US" altLang="zh-CN"/>
              <a:t>	</a:t>
            </a:r>
            <a:r>
              <a:rPr lang="en-US" altLang="zh-CN" sz="2300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Separation </a:t>
            </a:r>
            <a:r>
              <a:rPr lang="en-US" altLang="zh-CN" sz="23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concerns</a:t>
            </a:r>
          </a:p>
          <a:p>
            <a:r>
              <a:rPr lang="en-US" altLang="zh-CN"/>
              <a:t> Everything is in python (schema/settings)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937</Words>
  <Application>Microsoft Office PowerPoint</Application>
  <PresentationFormat>全屏显示(4:3)</PresentationFormat>
  <Paragraphs>306</Paragraphs>
  <Slides>38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39" baseType="lpstr">
      <vt:lpstr>Office 主题</vt:lpstr>
      <vt:lpstr>The Django Web Application Framework</vt:lpstr>
      <vt:lpstr>Outline</vt:lpstr>
      <vt:lpstr>Outline</vt:lpstr>
      <vt:lpstr>Web Application Framework</vt:lpstr>
      <vt:lpstr>Web Application Framework(cont..)</vt:lpstr>
      <vt:lpstr>Web Application Framework(cont..)</vt:lpstr>
      <vt:lpstr>What a Django </vt:lpstr>
      <vt:lpstr>Django History</vt:lpstr>
      <vt:lpstr>Why Use Django</vt:lpstr>
      <vt:lpstr>Outline</vt:lpstr>
      <vt:lpstr>Django as an MVC Design Pattern</vt:lpstr>
      <vt:lpstr>Architecture Diagram </vt:lpstr>
      <vt:lpstr>Model</vt:lpstr>
      <vt:lpstr>Model Overview</vt:lpstr>
      <vt:lpstr>Model </vt:lpstr>
      <vt:lpstr>Model  API</vt:lpstr>
      <vt:lpstr>View</vt:lpstr>
      <vt:lpstr>View</vt:lpstr>
      <vt:lpstr>Template</vt:lpstr>
      <vt:lpstr>Template Syntax</vt:lpstr>
      <vt:lpstr>Tag and Filter</vt:lpstr>
      <vt:lpstr>Template Inheritance</vt:lpstr>
      <vt:lpstr>URL Dispatcher</vt:lpstr>
      <vt:lpstr>URL Dispatcher</vt:lpstr>
      <vt:lpstr>Outline</vt:lpstr>
      <vt:lpstr>Modules</vt:lpstr>
      <vt:lpstr>Modules:Form</vt:lpstr>
      <vt:lpstr>Modules:Adminstration interface</vt:lpstr>
      <vt:lpstr>Modules: Custom Middleware</vt:lpstr>
      <vt:lpstr>Modules: Caching</vt:lpstr>
      <vt:lpstr>Modules:More...</vt:lpstr>
      <vt:lpstr>Outline</vt:lpstr>
      <vt:lpstr>Example</vt:lpstr>
      <vt:lpstr>Example(cont...)</vt:lpstr>
      <vt:lpstr>Outline</vt:lpstr>
      <vt:lpstr>Links: Who Use</vt:lpstr>
      <vt:lpstr>Links: Resource</vt:lpstr>
      <vt:lpstr>Thanks (Q&amp;A)</vt:lpstr>
    </vt:vector>
  </TitlesOfParts>
  <Company>unioncast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Django Web Application Framework</dc:title>
  <dc:creator>reed</dc:creator>
  <cp:lastModifiedBy>reed</cp:lastModifiedBy>
  <cp:revision>264</cp:revision>
  <dcterms:created xsi:type="dcterms:W3CDTF">2009-03-26T03:06:50Z</dcterms:created>
  <dcterms:modified xsi:type="dcterms:W3CDTF">2009-03-26T07:57:24Z</dcterms:modified>
</cp:coreProperties>
</file>